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ink/ink1.xml" ContentType="application/inkml+xml"/>
  <Override PartName="/ppt/notesSlides/notesSlide2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3" r:id="rId4"/>
  </p:sldMasterIdLst>
  <p:notesMasterIdLst>
    <p:notesMasterId r:id="rId62"/>
  </p:notesMasterIdLst>
  <p:handoutMasterIdLst>
    <p:handoutMasterId r:id="rId63"/>
  </p:handoutMasterIdLst>
  <p:sldIdLst>
    <p:sldId id="937" r:id="rId5"/>
    <p:sldId id="1002" r:id="rId6"/>
    <p:sldId id="1003" r:id="rId7"/>
    <p:sldId id="1021" r:id="rId8"/>
    <p:sldId id="993" r:id="rId9"/>
    <p:sldId id="1020" r:id="rId10"/>
    <p:sldId id="1001" r:id="rId11"/>
    <p:sldId id="994" r:id="rId12"/>
    <p:sldId id="995" r:id="rId13"/>
    <p:sldId id="1018" r:id="rId14"/>
    <p:sldId id="1004" r:id="rId15"/>
    <p:sldId id="996" r:id="rId16"/>
    <p:sldId id="1019" r:id="rId17"/>
    <p:sldId id="391" r:id="rId18"/>
    <p:sldId id="1022" r:id="rId19"/>
    <p:sldId id="945" r:id="rId20"/>
    <p:sldId id="997" r:id="rId21"/>
    <p:sldId id="278" r:id="rId22"/>
    <p:sldId id="1023" r:id="rId23"/>
    <p:sldId id="944" r:id="rId24"/>
    <p:sldId id="947" r:id="rId25"/>
    <p:sldId id="999" r:id="rId26"/>
    <p:sldId id="1006" r:id="rId27"/>
    <p:sldId id="364" r:id="rId28"/>
    <p:sldId id="959" r:id="rId29"/>
    <p:sldId id="1000" r:id="rId30"/>
    <p:sldId id="1007" r:id="rId31"/>
    <p:sldId id="1016" r:id="rId32"/>
    <p:sldId id="1024" r:id="rId33"/>
    <p:sldId id="950" r:id="rId34"/>
    <p:sldId id="989" r:id="rId35"/>
    <p:sldId id="1025" r:id="rId36"/>
    <p:sldId id="371" r:id="rId37"/>
    <p:sldId id="1031" r:id="rId38"/>
    <p:sldId id="372" r:id="rId39"/>
    <p:sldId id="1032" r:id="rId40"/>
    <p:sldId id="374" r:id="rId41"/>
    <p:sldId id="864" r:id="rId42"/>
    <p:sldId id="279" r:id="rId43"/>
    <p:sldId id="1026" r:id="rId44"/>
    <p:sldId id="960" r:id="rId45"/>
    <p:sldId id="460" r:id="rId46"/>
    <p:sldId id="461" r:id="rId47"/>
    <p:sldId id="462" r:id="rId48"/>
    <p:sldId id="464" r:id="rId49"/>
    <p:sldId id="1028" r:id="rId50"/>
    <p:sldId id="968" r:id="rId51"/>
    <p:sldId id="1017" r:id="rId52"/>
    <p:sldId id="988" r:id="rId53"/>
    <p:sldId id="973" r:id="rId54"/>
    <p:sldId id="387" r:id="rId55"/>
    <p:sldId id="1029" r:id="rId56"/>
    <p:sldId id="386" r:id="rId57"/>
    <p:sldId id="990" r:id="rId58"/>
    <p:sldId id="1027" r:id="rId59"/>
    <p:sldId id="977" r:id="rId60"/>
    <p:sldId id="1030" r:id="rId61"/>
  </p:sldIdLst>
  <p:sldSz cx="9144000" cy="6858000" type="letter"/>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1pPr>
    <a:lvl2pPr marL="4572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p:defaultTextStyle>
  <p:extLst>
    <p:ext uri="{EFAFB233-063F-42B5-8137-9DF3F51BA10A}">
      <p15:sldGuideLst xmlns:p15="http://schemas.microsoft.com/office/powerpoint/2012/main">
        <p15:guide id="1" orient="horz" pos="408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A59A0E-64B3-C0F3-10E1-1DBB115B7281}" name="John Hernandez" initials="JH" userId="S::john.hernandez@tpfa.texas.gov::41e13b68-adf2-4694-a87e-2f93acf60aaf" providerId="AD"/>
  <p188:author id="{ACB10D71-949C-1B8A-4B5E-39114782871F}" name="Matthew Berry" initials="MB" userId="S::matthew.berry@tpfa.texas.gov::f9352958-4843-42b0-a02e-38e9ccb646ab" providerId="AD"/>
  <p188:author id="{6D542FEB-358A-CE73-361D-63486D6E93C4}" name="John Barton" initials="JB" userId="S::john.barton@tpfa.texas.gov::6b54cae7-9d90-4a42-a015-7bd320d35aaf" providerId="AD"/>
  <p188:author id="{8A0BE8FC-B87F-1BFF-1B88-22E6A15B5850}" name="Lee Deviney" initials="LD" userId="S-1-5-21-1434285916-1822571890-1769025822-64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ohn Barton" initials="JB" lastIdx="8" clrIdx="0">
    <p:extLst>
      <p:ext uri="{19B8F6BF-5375-455C-9EA6-DF929625EA0E}">
        <p15:presenceInfo xmlns:p15="http://schemas.microsoft.com/office/powerpoint/2012/main" userId="S::john.barton@tpfa.texas.gov::6b54cae7-9d90-4a42-a015-7bd320d35aaf" providerId="AD"/>
      </p:ext>
    </p:extLst>
  </p:cmAuthor>
  <p:cmAuthor id="2" name="Lee Deviney" initials="LD" lastIdx="1" clrIdx="1">
    <p:extLst>
      <p:ext uri="{19B8F6BF-5375-455C-9EA6-DF929625EA0E}">
        <p15:presenceInfo xmlns:p15="http://schemas.microsoft.com/office/powerpoint/2012/main" userId="S::lee.deviney@tpfa.texas.gov::d89cf58f-5ad5-4b9d-bfc7-eacaa9296ff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39E5"/>
    <a:srgbClr val="000000"/>
    <a:srgbClr val="FF9933"/>
    <a:srgbClr val="D2552E"/>
    <a:srgbClr val="E64B1A"/>
    <a:srgbClr val="D06D30"/>
    <a:srgbClr val="868686"/>
    <a:srgbClr val="002699"/>
    <a:srgbClr val="007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36" autoAdjust="0"/>
    <p:restoredTop sz="93032" autoAdjust="0"/>
  </p:normalViewPr>
  <p:slideViewPr>
    <p:cSldViewPr snapToGrid="0">
      <p:cViewPr varScale="1">
        <p:scale>
          <a:sx n="103" d="100"/>
          <a:sy n="103" d="100"/>
        </p:scale>
        <p:origin x="924" y="60"/>
      </p:cViewPr>
      <p:guideLst>
        <p:guide orient="horz" pos="408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2" d="100"/>
          <a:sy n="62" d="100"/>
        </p:scale>
        <p:origin x="3197" y="6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handoutMaster" Target="handoutMasters/handoutMaster1.xml"/><Relationship Id="rId68"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slide" Target="slides/slide57.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commentAuthors" Target="commentAuthors.xml"/><Relationship Id="rId69" Type="http://schemas.microsoft.com/office/2018/10/relationships/authors" Target="author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C98FEB-4617-40A4-932C-0AA8A01B33B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ADFEB72A-9324-466D-9409-3122C4F758AE}">
      <dgm:prSet phldrT="[Text]" custT="1"/>
      <dgm:spPr>
        <a:solidFill>
          <a:srgbClr val="868686">
            <a:alpha val="25098"/>
          </a:srgbClr>
        </a:solidFill>
        <a:ln w="6350">
          <a:solidFill>
            <a:schemeClr val="bg2"/>
          </a:solidFill>
        </a:ln>
      </dgm:spPr>
      <dgm:t>
        <a:bodyPr/>
        <a:lstStyle/>
        <a:p>
          <a:r>
            <a:rPr lang="en-US" sz="2800" dirty="0">
              <a:solidFill>
                <a:schemeClr val="tx1"/>
              </a:solidFill>
            </a:rPr>
            <a:t>Approvals</a:t>
          </a:r>
        </a:p>
      </dgm:t>
    </dgm:pt>
    <dgm:pt modelId="{DAD99222-D303-411D-A978-FF911CAEFBCE}" type="parTrans" cxnId="{AE94A51D-2633-4722-A3A1-26442441CEC3}">
      <dgm:prSet/>
      <dgm:spPr/>
      <dgm:t>
        <a:bodyPr/>
        <a:lstStyle/>
        <a:p>
          <a:endParaRPr lang="en-US"/>
        </a:p>
      </dgm:t>
    </dgm:pt>
    <dgm:pt modelId="{545D4612-AE3C-4016-8CA7-0C073029680F}" type="sibTrans" cxnId="{AE94A51D-2633-4722-A3A1-26442441CEC3}">
      <dgm:prSet/>
      <dgm:spPr/>
      <dgm:t>
        <a:bodyPr/>
        <a:lstStyle/>
        <a:p>
          <a:endParaRPr lang="en-US"/>
        </a:p>
      </dgm:t>
    </dgm:pt>
    <dgm:pt modelId="{1C5E91AE-A2A8-4661-A614-E52424FC7427}">
      <dgm:prSet phldrT="[Text]" custT="1"/>
      <dgm:spPr>
        <a:solidFill>
          <a:schemeClr val="accent3">
            <a:alpha val="90000"/>
          </a:schemeClr>
        </a:solidFill>
        <a:ln w="6350">
          <a:solidFill>
            <a:schemeClr val="tx2">
              <a:alpha val="90000"/>
            </a:schemeClr>
          </a:solidFill>
        </a:ln>
      </dgm:spPr>
      <dgm:t>
        <a:bodyPr lIns="91440" rIns="0"/>
        <a:lstStyle/>
        <a:p>
          <a:r>
            <a:rPr lang="en-US" sz="2400" dirty="0"/>
            <a:t>Specific project in statute or appropriations bill</a:t>
          </a:r>
        </a:p>
      </dgm:t>
    </dgm:pt>
    <dgm:pt modelId="{9E710486-92C3-492F-812F-B293E7F8E886}" type="parTrans" cxnId="{0F1CACA7-AA5C-4398-B3AE-39ED0B90ED31}">
      <dgm:prSet/>
      <dgm:spPr/>
      <dgm:t>
        <a:bodyPr/>
        <a:lstStyle/>
        <a:p>
          <a:endParaRPr lang="en-US"/>
        </a:p>
      </dgm:t>
    </dgm:pt>
    <dgm:pt modelId="{72E8EA8B-3375-4C1D-9965-9082582BCBDE}" type="sibTrans" cxnId="{0F1CACA7-AA5C-4398-B3AE-39ED0B90ED31}">
      <dgm:prSet/>
      <dgm:spPr/>
      <dgm:t>
        <a:bodyPr/>
        <a:lstStyle/>
        <a:p>
          <a:endParaRPr lang="en-US"/>
        </a:p>
      </dgm:t>
    </dgm:pt>
    <dgm:pt modelId="{A6F73FF7-7814-4536-BE2B-90466825C35D}">
      <dgm:prSet phldrT="[Text]" custT="1"/>
      <dgm:spPr>
        <a:solidFill>
          <a:srgbClr val="868686">
            <a:alpha val="25098"/>
          </a:srgbClr>
        </a:solidFill>
        <a:ln w="6350">
          <a:solidFill>
            <a:schemeClr val="bg2"/>
          </a:solidFill>
        </a:ln>
      </dgm:spPr>
      <dgm:t>
        <a:bodyPr/>
        <a:lstStyle/>
        <a:p>
          <a:r>
            <a:rPr lang="en-US" sz="2800" dirty="0">
              <a:solidFill>
                <a:schemeClr val="tx1"/>
              </a:solidFill>
            </a:rPr>
            <a:t>Appropriations</a:t>
          </a:r>
        </a:p>
      </dgm:t>
    </dgm:pt>
    <dgm:pt modelId="{E107BA5C-207F-49FC-8DBA-93C14D79596B}" type="parTrans" cxnId="{26AC87F5-5B9B-4C84-951C-0A9CE97B3FB9}">
      <dgm:prSet/>
      <dgm:spPr/>
      <dgm:t>
        <a:bodyPr/>
        <a:lstStyle/>
        <a:p>
          <a:endParaRPr lang="en-US"/>
        </a:p>
      </dgm:t>
    </dgm:pt>
    <dgm:pt modelId="{C8CE6500-9E76-4170-8B57-1FA4AB6A18BE}" type="sibTrans" cxnId="{26AC87F5-5B9B-4C84-951C-0A9CE97B3FB9}">
      <dgm:prSet/>
      <dgm:spPr/>
      <dgm:t>
        <a:bodyPr/>
        <a:lstStyle/>
        <a:p>
          <a:endParaRPr lang="en-US"/>
        </a:p>
      </dgm:t>
    </dgm:pt>
    <dgm:pt modelId="{918FC85A-2283-4B22-AC57-8A0760798A2B}">
      <dgm:prSet phldrT="[Text]" custT="1"/>
      <dgm:spPr>
        <a:solidFill>
          <a:schemeClr val="accent3">
            <a:alpha val="90000"/>
          </a:schemeClr>
        </a:solidFill>
        <a:ln w="6350">
          <a:solidFill>
            <a:schemeClr val="tx2">
              <a:alpha val="90000"/>
            </a:schemeClr>
          </a:solidFill>
        </a:ln>
      </dgm:spPr>
      <dgm:t>
        <a:bodyPr lIns="91440" rIns="0"/>
        <a:lstStyle/>
        <a:p>
          <a:r>
            <a:rPr lang="en-US" sz="2400" dirty="0"/>
            <a:t>To spend bond proceeds</a:t>
          </a:r>
        </a:p>
      </dgm:t>
    </dgm:pt>
    <dgm:pt modelId="{3F4A9E95-0977-4E25-B770-C38ECC06511D}" type="parTrans" cxnId="{C973B373-F137-4B7D-A69D-6EA7AF606175}">
      <dgm:prSet/>
      <dgm:spPr/>
      <dgm:t>
        <a:bodyPr/>
        <a:lstStyle/>
        <a:p>
          <a:endParaRPr lang="en-US"/>
        </a:p>
      </dgm:t>
    </dgm:pt>
    <dgm:pt modelId="{D649DD27-37F7-4036-BFCD-92269666CF36}" type="sibTrans" cxnId="{C973B373-F137-4B7D-A69D-6EA7AF606175}">
      <dgm:prSet/>
      <dgm:spPr/>
      <dgm:t>
        <a:bodyPr/>
        <a:lstStyle/>
        <a:p>
          <a:endParaRPr lang="en-US"/>
        </a:p>
      </dgm:t>
    </dgm:pt>
    <dgm:pt modelId="{35799765-076B-4C6E-9C53-21A0431B7E2C}">
      <dgm:prSet phldrT="[Text]" custT="1"/>
      <dgm:spPr>
        <a:solidFill>
          <a:schemeClr val="accent3">
            <a:alpha val="90000"/>
          </a:schemeClr>
        </a:solidFill>
        <a:ln w="6350">
          <a:solidFill>
            <a:schemeClr val="tx2">
              <a:alpha val="90000"/>
            </a:schemeClr>
          </a:solidFill>
        </a:ln>
      </dgm:spPr>
      <dgm:t>
        <a:bodyPr lIns="91440" rIns="0"/>
        <a:lstStyle/>
        <a:p>
          <a:r>
            <a:rPr lang="en-US" sz="2400" dirty="0"/>
            <a:t>Amounts sufficient to pay debt service </a:t>
          </a:r>
        </a:p>
      </dgm:t>
    </dgm:pt>
    <dgm:pt modelId="{C2D3DF70-6D33-4DF2-8AA9-1FDAAE2EF44B}" type="parTrans" cxnId="{FED21558-F83D-409F-A6D1-3D8C7F852CDD}">
      <dgm:prSet/>
      <dgm:spPr/>
      <dgm:t>
        <a:bodyPr/>
        <a:lstStyle/>
        <a:p>
          <a:endParaRPr lang="en-US"/>
        </a:p>
      </dgm:t>
    </dgm:pt>
    <dgm:pt modelId="{397D5F25-B880-4BFA-9B31-288C67F8E2EC}" type="sibTrans" cxnId="{FED21558-F83D-409F-A6D1-3D8C7F852CDD}">
      <dgm:prSet/>
      <dgm:spPr/>
      <dgm:t>
        <a:bodyPr/>
        <a:lstStyle/>
        <a:p>
          <a:endParaRPr lang="en-US"/>
        </a:p>
      </dgm:t>
    </dgm:pt>
    <dgm:pt modelId="{33E41D16-F2A6-4D24-A349-F22428B14084}">
      <dgm:prSet phldrT="[Text]" custT="1"/>
      <dgm:spPr>
        <a:solidFill>
          <a:schemeClr val="accent3">
            <a:alpha val="90000"/>
          </a:schemeClr>
        </a:solidFill>
        <a:ln w="6350">
          <a:solidFill>
            <a:schemeClr val="tx2">
              <a:alpha val="90000"/>
            </a:schemeClr>
          </a:solidFill>
        </a:ln>
      </dgm:spPr>
      <dgm:t>
        <a:bodyPr lIns="91440" rIns="0"/>
        <a:lstStyle/>
        <a:p>
          <a:r>
            <a:rPr lang="en-US" sz="2400" dirty="0"/>
            <a:t>Use of bond proceeds</a:t>
          </a:r>
        </a:p>
      </dgm:t>
    </dgm:pt>
    <dgm:pt modelId="{C849676F-8B7B-40B9-8ADF-B75692477F6E}" type="parTrans" cxnId="{5E3FD742-34DA-48C8-87A2-8476DBA62518}">
      <dgm:prSet/>
      <dgm:spPr/>
      <dgm:t>
        <a:bodyPr/>
        <a:lstStyle/>
        <a:p>
          <a:endParaRPr lang="en-US"/>
        </a:p>
      </dgm:t>
    </dgm:pt>
    <dgm:pt modelId="{349E147C-595F-4492-962E-0270EC7CF817}" type="sibTrans" cxnId="{5E3FD742-34DA-48C8-87A2-8476DBA62518}">
      <dgm:prSet/>
      <dgm:spPr/>
      <dgm:t>
        <a:bodyPr/>
        <a:lstStyle/>
        <a:p>
          <a:endParaRPr lang="en-US"/>
        </a:p>
      </dgm:t>
    </dgm:pt>
    <dgm:pt modelId="{6BD37F42-4AD5-4463-86F0-2CFA90BC8E81}">
      <dgm:prSet phldrT="[Text]" custT="1"/>
      <dgm:spPr>
        <a:solidFill>
          <a:schemeClr val="accent3">
            <a:alpha val="90000"/>
          </a:schemeClr>
        </a:solidFill>
        <a:ln w="6350">
          <a:solidFill>
            <a:schemeClr val="tx2">
              <a:alpha val="90000"/>
            </a:schemeClr>
          </a:solidFill>
        </a:ln>
      </dgm:spPr>
      <dgm:t>
        <a:bodyPr lIns="91440" rIns="0"/>
        <a:lstStyle/>
        <a:p>
          <a:endParaRPr lang="en-US" sz="2400" dirty="0"/>
        </a:p>
      </dgm:t>
    </dgm:pt>
    <dgm:pt modelId="{D327911E-FD6F-4F18-82C1-624776E20118}" type="parTrans" cxnId="{5144F17D-AF2C-4E8C-9CFB-C83014A0F043}">
      <dgm:prSet/>
      <dgm:spPr/>
      <dgm:t>
        <a:bodyPr/>
        <a:lstStyle/>
        <a:p>
          <a:endParaRPr lang="en-US"/>
        </a:p>
      </dgm:t>
    </dgm:pt>
    <dgm:pt modelId="{9B8B1995-A69E-4327-83D2-CB61DD1F9EE8}" type="sibTrans" cxnId="{5144F17D-AF2C-4E8C-9CFB-C83014A0F043}">
      <dgm:prSet/>
      <dgm:spPr/>
      <dgm:t>
        <a:bodyPr/>
        <a:lstStyle/>
        <a:p>
          <a:endParaRPr lang="en-US"/>
        </a:p>
      </dgm:t>
    </dgm:pt>
    <dgm:pt modelId="{73A6EECF-CC39-409A-A21F-530D089A7446}">
      <dgm:prSet phldrT="[Text]" custT="1"/>
      <dgm:spPr>
        <a:solidFill>
          <a:schemeClr val="accent3">
            <a:alpha val="90000"/>
          </a:schemeClr>
        </a:solidFill>
        <a:ln w="6350">
          <a:solidFill>
            <a:schemeClr val="tx2">
              <a:alpha val="90000"/>
            </a:schemeClr>
          </a:solidFill>
        </a:ln>
      </dgm:spPr>
      <dgm:t>
        <a:bodyPr lIns="91440" rIns="0"/>
        <a:lstStyle/>
        <a:p>
          <a:endParaRPr lang="en-US" sz="2400" dirty="0"/>
        </a:p>
      </dgm:t>
    </dgm:pt>
    <dgm:pt modelId="{F3AA0D59-D32B-4D0F-873A-0E50AA83F79F}" type="parTrans" cxnId="{FE2EA525-8E82-49A2-8E29-6ED8229A16E4}">
      <dgm:prSet/>
      <dgm:spPr/>
      <dgm:t>
        <a:bodyPr/>
        <a:lstStyle/>
        <a:p>
          <a:endParaRPr lang="en-US"/>
        </a:p>
      </dgm:t>
    </dgm:pt>
    <dgm:pt modelId="{B3628878-1C41-4EEE-933D-5076E9E1FE23}" type="sibTrans" cxnId="{FE2EA525-8E82-49A2-8E29-6ED8229A16E4}">
      <dgm:prSet/>
      <dgm:spPr/>
      <dgm:t>
        <a:bodyPr/>
        <a:lstStyle/>
        <a:p>
          <a:endParaRPr lang="en-US"/>
        </a:p>
      </dgm:t>
    </dgm:pt>
    <dgm:pt modelId="{A370B4E2-5F7E-46E6-9DC7-A737049D3F12}">
      <dgm:prSet phldrT="[Text]" custT="1"/>
      <dgm:spPr>
        <a:solidFill>
          <a:schemeClr val="accent3">
            <a:alpha val="90000"/>
          </a:schemeClr>
        </a:solidFill>
        <a:ln w="6350">
          <a:solidFill>
            <a:schemeClr val="tx2">
              <a:alpha val="90000"/>
            </a:schemeClr>
          </a:solidFill>
        </a:ln>
      </dgm:spPr>
      <dgm:t>
        <a:bodyPr lIns="91440" rIns="0"/>
        <a:lstStyle/>
        <a:p>
          <a:endParaRPr lang="en-US" sz="2400" dirty="0"/>
        </a:p>
      </dgm:t>
    </dgm:pt>
    <dgm:pt modelId="{15A01243-B1D5-41D9-95F9-CE665D8680EB}" type="parTrans" cxnId="{42F10853-C3F8-453A-9C53-0214415976D3}">
      <dgm:prSet/>
      <dgm:spPr/>
      <dgm:t>
        <a:bodyPr/>
        <a:lstStyle/>
        <a:p>
          <a:endParaRPr lang="en-US"/>
        </a:p>
      </dgm:t>
    </dgm:pt>
    <dgm:pt modelId="{1FB57F36-4450-4357-8E2F-91DABB5CE28F}" type="sibTrans" cxnId="{42F10853-C3F8-453A-9C53-0214415976D3}">
      <dgm:prSet/>
      <dgm:spPr/>
      <dgm:t>
        <a:bodyPr/>
        <a:lstStyle/>
        <a:p>
          <a:endParaRPr lang="en-US"/>
        </a:p>
      </dgm:t>
    </dgm:pt>
    <dgm:pt modelId="{2FF268BD-839F-4A65-9C0E-EB247C63F0DF}" type="pres">
      <dgm:prSet presAssocID="{D8C98FEB-4617-40A4-932C-0AA8A01B33B7}" presName="Name0" presStyleCnt="0">
        <dgm:presLayoutVars>
          <dgm:dir/>
          <dgm:animLvl val="lvl"/>
          <dgm:resizeHandles val="exact"/>
        </dgm:presLayoutVars>
      </dgm:prSet>
      <dgm:spPr/>
    </dgm:pt>
    <dgm:pt modelId="{154DC580-478B-4941-9B8C-5086B0551D6F}" type="pres">
      <dgm:prSet presAssocID="{ADFEB72A-9324-466D-9409-3122C4F758AE}" presName="composite" presStyleCnt="0"/>
      <dgm:spPr/>
    </dgm:pt>
    <dgm:pt modelId="{A7DF2022-117E-442A-B9D9-0D8935B623CE}" type="pres">
      <dgm:prSet presAssocID="{ADFEB72A-9324-466D-9409-3122C4F758AE}" presName="parTx" presStyleLbl="alignNode1" presStyleIdx="0" presStyleCnt="2">
        <dgm:presLayoutVars>
          <dgm:chMax val="0"/>
          <dgm:chPref val="0"/>
          <dgm:bulletEnabled val="1"/>
        </dgm:presLayoutVars>
      </dgm:prSet>
      <dgm:spPr/>
    </dgm:pt>
    <dgm:pt modelId="{F2C33B59-C575-4481-B73F-D454FC695553}" type="pres">
      <dgm:prSet presAssocID="{ADFEB72A-9324-466D-9409-3122C4F758AE}" presName="desTx" presStyleLbl="alignAccFollowNode1" presStyleIdx="0" presStyleCnt="2">
        <dgm:presLayoutVars>
          <dgm:bulletEnabled val="1"/>
        </dgm:presLayoutVars>
      </dgm:prSet>
      <dgm:spPr/>
    </dgm:pt>
    <dgm:pt modelId="{5DBEDAF8-2B82-4A2C-92B7-76D3E1491C95}" type="pres">
      <dgm:prSet presAssocID="{545D4612-AE3C-4016-8CA7-0C073029680F}" presName="space" presStyleCnt="0"/>
      <dgm:spPr/>
    </dgm:pt>
    <dgm:pt modelId="{9CB207E6-6195-4AFB-9F69-B579823EBD64}" type="pres">
      <dgm:prSet presAssocID="{A6F73FF7-7814-4536-BE2B-90466825C35D}" presName="composite" presStyleCnt="0"/>
      <dgm:spPr/>
    </dgm:pt>
    <dgm:pt modelId="{467DB20B-EDDF-4BF3-9366-377937596E1E}" type="pres">
      <dgm:prSet presAssocID="{A6F73FF7-7814-4536-BE2B-90466825C35D}" presName="parTx" presStyleLbl="alignNode1" presStyleIdx="1" presStyleCnt="2">
        <dgm:presLayoutVars>
          <dgm:chMax val="0"/>
          <dgm:chPref val="0"/>
          <dgm:bulletEnabled val="1"/>
        </dgm:presLayoutVars>
      </dgm:prSet>
      <dgm:spPr/>
    </dgm:pt>
    <dgm:pt modelId="{8E8967AB-1FB0-441F-8085-996A26E97FC6}" type="pres">
      <dgm:prSet presAssocID="{A6F73FF7-7814-4536-BE2B-90466825C35D}" presName="desTx" presStyleLbl="alignAccFollowNode1" presStyleIdx="1" presStyleCnt="2">
        <dgm:presLayoutVars>
          <dgm:bulletEnabled val="1"/>
        </dgm:presLayoutVars>
      </dgm:prSet>
      <dgm:spPr/>
    </dgm:pt>
  </dgm:ptLst>
  <dgm:cxnLst>
    <dgm:cxn modelId="{AE94A51D-2633-4722-A3A1-26442441CEC3}" srcId="{D8C98FEB-4617-40A4-932C-0AA8A01B33B7}" destId="{ADFEB72A-9324-466D-9409-3122C4F758AE}" srcOrd="0" destOrd="0" parTransId="{DAD99222-D303-411D-A978-FF911CAEFBCE}" sibTransId="{545D4612-AE3C-4016-8CA7-0C073029680F}"/>
    <dgm:cxn modelId="{FE2EA525-8E82-49A2-8E29-6ED8229A16E4}" srcId="{ADFEB72A-9324-466D-9409-3122C4F758AE}" destId="{73A6EECF-CC39-409A-A21F-530D089A7446}" srcOrd="1" destOrd="0" parTransId="{F3AA0D59-D32B-4D0F-873A-0E50AA83F79F}" sibTransId="{B3628878-1C41-4EEE-933D-5076E9E1FE23}"/>
    <dgm:cxn modelId="{96BE315B-6482-454B-A262-D74043C4EFB4}" type="presOf" srcId="{73A6EECF-CC39-409A-A21F-530D089A7446}" destId="{F2C33B59-C575-4481-B73F-D454FC695553}" srcOrd="0" destOrd="1" presId="urn:microsoft.com/office/officeart/2005/8/layout/hList1"/>
    <dgm:cxn modelId="{F7D84F60-C587-4B3D-B9B1-8F1E5F92B951}" type="presOf" srcId="{D8C98FEB-4617-40A4-932C-0AA8A01B33B7}" destId="{2FF268BD-839F-4A65-9C0E-EB247C63F0DF}" srcOrd="0" destOrd="0" presId="urn:microsoft.com/office/officeart/2005/8/layout/hList1"/>
    <dgm:cxn modelId="{5E3FD742-34DA-48C8-87A2-8476DBA62518}" srcId="{ADFEB72A-9324-466D-9409-3122C4F758AE}" destId="{33E41D16-F2A6-4D24-A349-F22428B14084}" srcOrd="2" destOrd="0" parTransId="{C849676F-8B7B-40B9-8ADF-B75692477F6E}" sibTransId="{349E147C-595F-4492-962E-0270EC7CF817}"/>
    <dgm:cxn modelId="{7D07616E-6CFF-4265-88D2-04256E1F62E6}" type="presOf" srcId="{A370B4E2-5F7E-46E6-9DC7-A737049D3F12}" destId="{8E8967AB-1FB0-441F-8085-996A26E97FC6}" srcOrd="0" destOrd="1" presId="urn:microsoft.com/office/officeart/2005/8/layout/hList1"/>
    <dgm:cxn modelId="{A2733D6F-8372-4A2E-B57B-D48E05EDD0F4}" type="presOf" srcId="{33E41D16-F2A6-4D24-A349-F22428B14084}" destId="{F2C33B59-C575-4481-B73F-D454FC695553}" srcOrd="0" destOrd="2" presId="urn:microsoft.com/office/officeart/2005/8/layout/hList1"/>
    <dgm:cxn modelId="{42F10853-C3F8-453A-9C53-0214415976D3}" srcId="{A6F73FF7-7814-4536-BE2B-90466825C35D}" destId="{A370B4E2-5F7E-46E6-9DC7-A737049D3F12}" srcOrd="1" destOrd="0" parTransId="{15A01243-B1D5-41D9-95F9-CE665D8680EB}" sibTransId="{1FB57F36-4450-4357-8E2F-91DABB5CE28F}"/>
    <dgm:cxn modelId="{C973B373-F137-4B7D-A69D-6EA7AF606175}" srcId="{A6F73FF7-7814-4536-BE2B-90466825C35D}" destId="{918FC85A-2283-4B22-AC57-8A0760798A2B}" srcOrd="0" destOrd="0" parTransId="{3F4A9E95-0977-4E25-B770-C38ECC06511D}" sibTransId="{D649DD27-37F7-4036-BFCD-92269666CF36}"/>
    <dgm:cxn modelId="{FED21558-F83D-409F-A6D1-3D8C7F852CDD}" srcId="{A6F73FF7-7814-4536-BE2B-90466825C35D}" destId="{35799765-076B-4C6E-9C53-21A0431B7E2C}" srcOrd="2" destOrd="0" parTransId="{C2D3DF70-6D33-4DF2-8AA9-1FDAAE2EF44B}" sibTransId="{397D5F25-B880-4BFA-9B31-288C67F8E2EC}"/>
    <dgm:cxn modelId="{5144F17D-AF2C-4E8C-9CFB-C83014A0F043}" srcId="{A6F73FF7-7814-4536-BE2B-90466825C35D}" destId="{6BD37F42-4AD5-4463-86F0-2CFA90BC8E81}" srcOrd="3" destOrd="0" parTransId="{D327911E-FD6F-4F18-82C1-624776E20118}" sibTransId="{9B8B1995-A69E-4327-83D2-CB61DD1F9EE8}"/>
    <dgm:cxn modelId="{1FB90F82-5C94-44C8-B303-D68A308C918B}" type="presOf" srcId="{918FC85A-2283-4B22-AC57-8A0760798A2B}" destId="{8E8967AB-1FB0-441F-8085-996A26E97FC6}" srcOrd="0" destOrd="0" presId="urn:microsoft.com/office/officeart/2005/8/layout/hList1"/>
    <dgm:cxn modelId="{0F1CACA7-AA5C-4398-B3AE-39ED0B90ED31}" srcId="{ADFEB72A-9324-466D-9409-3122C4F758AE}" destId="{1C5E91AE-A2A8-4661-A614-E52424FC7427}" srcOrd="0" destOrd="0" parTransId="{9E710486-92C3-492F-812F-B293E7F8E886}" sibTransId="{72E8EA8B-3375-4C1D-9965-9082582BCBDE}"/>
    <dgm:cxn modelId="{1ECE07BB-0289-4853-856C-8E53C447ED4E}" type="presOf" srcId="{6BD37F42-4AD5-4463-86F0-2CFA90BC8E81}" destId="{8E8967AB-1FB0-441F-8085-996A26E97FC6}" srcOrd="0" destOrd="3" presId="urn:microsoft.com/office/officeart/2005/8/layout/hList1"/>
    <dgm:cxn modelId="{F86EC9CE-84E3-4E94-B98D-11A3DA8F93DF}" type="presOf" srcId="{ADFEB72A-9324-466D-9409-3122C4F758AE}" destId="{A7DF2022-117E-442A-B9D9-0D8935B623CE}" srcOrd="0" destOrd="0" presId="urn:microsoft.com/office/officeart/2005/8/layout/hList1"/>
    <dgm:cxn modelId="{10E529DD-8EBC-4AC0-928A-ED2FE9DD2804}" type="presOf" srcId="{A6F73FF7-7814-4536-BE2B-90466825C35D}" destId="{467DB20B-EDDF-4BF3-9366-377937596E1E}" srcOrd="0" destOrd="0" presId="urn:microsoft.com/office/officeart/2005/8/layout/hList1"/>
    <dgm:cxn modelId="{5014F3E3-B1C1-476E-9935-392F58562DF1}" type="presOf" srcId="{35799765-076B-4C6E-9C53-21A0431B7E2C}" destId="{8E8967AB-1FB0-441F-8085-996A26E97FC6}" srcOrd="0" destOrd="2" presId="urn:microsoft.com/office/officeart/2005/8/layout/hList1"/>
    <dgm:cxn modelId="{3D0942E4-FF85-4554-914B-513B28837687}" type="presOf" srcId="{1C5E91AE-A2A8-4661-A614-E52424FC7427}" destId="{F2C33B59-C575-4481-B73F-D454FC695553}" srcOrd="0" destOrd="0" presId="urn:microsoft.com/office/officeart/2005/8/layout/hList1"/>
    <dgm:cxn modelId="{26AC87F5-5B9B-4C84-951C-0A9CE97B3FB9}" srcId="{D8C98FEB-4617-40A4-932C-0AA8A01B33B7}" destId="{A6F73FF7-7814-4536-BE2B-90466825C35D}" srcOrd="1" destOrd="0" parTransId="{E107BA5C-207F-49FC-8DBA-93C14D79596B}" sibTransId="{C8CE6500-9E76-4170-8B57-1FA4AB6A18BE}"/>
    <dgm:cxn modelId="{14F4C274-FBFC-4B31-837C-89CD5813556E}" type="presParOf" srcId="{2FF268BD-839F-4A65-9C0E-EB247C63F0DF}" destId="{154DC580-478B-4941-9B8C-5086B0551D6F}" srcOrd="0" destOrd="0" presId="urn:microsoft.com/office/officeart/2005/8/layout/hList1"/>
    <dgm:cxn modelId="{D114ED70-9F74-4D0E-8E26-566ED978AAF3}" type="presParOf" srcId="{154DC580-478B-4941-9B8C-5086B0551D6F}" destId="{A7DF2022-117E-442A-B9D9-0D8935B623CE}" srcOrd="0" destOrd="0" presId="urn:microsoft.com/office/officeart/2005/8/layout/hList1"/>
    <dgm:cxn modelId="{852ED943-4408-4558-A9E9-5BA2951EBC56}" type="presParOf" srcId="{154DC580-478B-4941-9B8C-5086B0551D6F}" destId="{F2C33B59-C575-4481-B73F-D454FC695553}" srcOrd="1" destOrd="0" presId="urn:microsoft.com/office/officeart/2005/8/layout/hList1"/>
    <dgm:cxn modelId="{741D6A3E-07D6-4927-B680-CD7C1C333377}" type="presParOf" srcId="{2FF268BD-839F-4A65-9C0E-EB247C63F0DF}" destId="{5DBEDAF8-2B82-4A2C-92B7-76D3E1491C95}" srcOrd="1" destOrd="0" presId="urn:microsoft.com/office/officeart/2005/8/layout/hList1"/>
    <dgm:cxn modelId="{6DE6B96C-43A7-4469-89D8-32D584480F75}" type="presParOf" srcId="{2FF268BD-839F-4A65-9C0E-EB247C63F0DF}" destId="{9CB207E6-6195-4AFB-9F69-B579823EBD64}" srcOrd="2" destOrd="0" presId="urn:microsoft.com/office/officeart/2005/8/layout/hList1"/>
    <dgm:cxn modelId="{F8AE09A7-389B-4FB9-9618-C29574F0A794}" type="presParOf" srcId="{9CB207E6-6195-4AFB-9F69-B579823EBD64}" destId="{467DB20B-EDDF-4BF3-9366-377937596E1E}" srcOrd="0" destOrd="0" presId="urn:microsoft.com/office/officeart/2005/8/layout/hList1"/>
    <dgm:cxn modelId="{ADCE24F8-0ED8-478F-9847-70AEB7B6E25C}" type="presParOf" srcId="{9CB207E6-6195-4AFB-9F69-B579823EBD64}" destId="{8E8967AB-1FB0-441F-8085-996A26E97FC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DF2022-117E-442A-B9D9-0D8935B623CE}">
      <dsp:nvSpPr>
        <dsp:cNvPr id="0" name=""/>
        <dsp:cNvSpPr/>
      </dsp:nvSpPr>
      <dsp:spPr>
        <a:xfrm>
          <a:off x="35" y="11845"/>
          <a:ext cx="3440500" cy="633600"/>
        </a:xfrm>
        <a:prstGeom prst="rect">
          <a:avLst/>
        </a:prstGeom>
        <a:solidFill>
          <a:srgbClr val="868686">
            <a:alpha val="25098"/>
          </a:srgbClr>
        </a:solidFill>
        <a:ln w="635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Approvals</a:t>
          </a:r>
        </a:p>
      </dsp:txBody>
      <dsp:txXfrm>
        <a:off x="35" y="11845"/>
        <a:ext cx="3440500" cy="633600"/>
      </dsp:txXfrm>
    </dsp:sp>
    <dsp:sp modelId="{F2C33B59-C575-4481-B73F-D454FC695553}">
      <dsp:nvSpPr>
        <dsp:cNvPr id="0" name=""/>
        <dsp:cNvSpPr/>
      </dsp:nvSpPr>
      <dsp:spPr>
        <a:xfrm>
          <a:off x="35" y="645445"/>
          <a:ext cx="3440500" cy="2374081"/>
        </a:xfrm>
        <a:prstGeom prst="rect">
          <a:avLst/>
        </a:prstGeom>
        <a:solidFill>
          <a:schemeClr val="accent3">
            <a:alpha val="90000"/>
          </a:schemeClr>
        </a:solidFill>
        <a:ln w="635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128016" rIns="0"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Specific project in statute or appropriations bill</a:t>
          </a:r>
        </a:p>
        <a:p>
          <a:pPr marL="228600" lvl="1" indent="-228600" algn="l" defTabSz="1066800">
            <a:lnSpc>
              <a:spcPct val="90000"/>
            </a:lnSpc>
            <a:spcBef>
              <a:spcPct val="0"/>
            </a:spcBef>
            <a:spcAft>
              <a:spcPct val="15000"/>
            </a:spcAft>
            <a:buChar char="•"/>
          </a:pPr>
          <a:endParaRPr lang="en-US" sz="2400" kern="1200" dirty="0"/>
        </a:p>
        <a:p>
          <a:pPr marL="228600" lvl="1" indent="-228600" algn="l" defTabSz="1066800">
            <a:lnSpc>
              <a:spcPct val="90000"/>
            </a:lnSpc>
            <a:spcBef>
              <a:spcPct val="0"/>
            </a:spcBef>
            <a:spcAft>
              <a:spcPct val="15000"/>
            </a:spcAft>
            <a:buChar char="•"/>
          </a:pPr>
          <a:r>
            <a:rPr lang="en-US" sz="2400" kern="1200" dirty="0"/>
            <a:t>Use of bond proceeds</a:t>
          </a:r>
        </a:p>
      </dsp:txBody>
      <dsp:txXfrm>
        <a:off x="35" y="645445"/>
        <a:ext cx="3440500" cy="2374081"/>
      </dsp:txXfrm>
    </dsp:sp>
    <dsp:sp modelId="{467DB20B-EDDF-4BF3-9366-377937596E1E}">
      <dsp:nvSpPr>
        <dsp:cNvPr id="0" name=""/>
        <dsp:cNvSpPr/>
      </dsp:nvSpPr>
      <dsp:spPr>
        <a:xfrm>
          <a:off x="3922206" y="11845"/>
          <a:ext cx="3440500" cy="633600"/>
        </a:xfrm>
        <a:prstGeom prst="rect">
          <a:avLst/>
        </a:prstGeom>
        <a:solidFill>
          <a:srgbClr val="868686">
            <a:alpha val="25098"/>
          </a:srgbClr>
        </a:solidFill>
        <a:ln w="6350" cap="flat" cmpd="sng" algn="ctr">
          <a:solidFill>
            <a:schemeClr val="bg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tx1"/>
              </a:solidFill>
            </a:rPr>
            <a:t>Appropriations</a:t>
          </a:r>
        </a:p>
      </dsp:txBody>
      <dsp:txXfrm>
        <a:off x="3922206" y="11845"/>
        <a:ext cx="3440500" cy="633600"/>
      </dsp:txXfrm>
    </dsp:sp>
    <dsp:sp modelId="{8E8967AB-1FB0-441F-8085-996A26E97FC6}">
      <dsp:nvSpPr>
        <dsp:cNvPr id="0" name=""/>
        <dsp:cNvSpPr/>
      </dsp:nvSpPr>
      <dsp:spPr>
        <a:xfrm>
          <a:off x="3922206" y="645445"/>
          <a:ext cx="3440500" cy="2374081"/>
        </a:xfrm>
        <a:prstGeom prst="rect">
          <a:avLst/>
        </a:prstGeom>
        <a:solidFill>
          <a:schemeClr val="accent3">
            <a:alpha val="90000"/>
          </a:schemeClr>
        </a:solidFill>
        <a:ln w="6350" cap="flat" cmpd="sng" algn="ctr">
          <a:solidFill>
            <a:schemeClr val="tx2">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128016" rIns="0"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To spend bond proceeds</a:t>
          </a:r>
        </a:p>
        <a:p>
          <a:pPr marL="228600" lvl="1" indent="-228600" algn="l" defTabSz="1066800">
            <a:lnSpc>
              <a:spcPct val="90000"/>
            </a:lnSpc>
            <a:spcBef>
              <a:spcPct val="0"/>
            </a:spcBef>
            <a:spcAft>
              <a:spcPct val="15000"/>
            </a:spcAft>
            <a:buChar char="•"/>
          </a:pPr>
          <a:endParaRPr lang="en-US" sz="2400" kern="1200" dirty="0"/>
        </a:p>
        <a:p>
          <a:pPr marL="228600" lvl="1" indent="-228600" algn="l" defTabSz="1066800">
            <a:lnSpc>
              <a:spcPct val="90000"/>
            </a:lnSpc>
            <a:spcBef>
              <a:spcPct val="0"/>
            </a:spcBef>
            <a:spcAft>
              <a:spcPct val="15000"/>
            </a:spcAft>
            <a:buChar char="•"/>
          </a:pPr>
          <a:r>
            <a:rPr lang="en-US" sz="2400" kern="1200" dirty="0"/>
            <a:t>Amounts sufficient to pay debt service </a:t>
          </a:r>
        </a:p>
        <a:p>
          <a:pPr marL="228600" lvl="1" indent="-228600" algn="l" defTabSz="1066800">
            <a:lnSpc>
              <a:spcPct val="90000"/>
            </a:lnSpc>
            <a:spcBef>
              <a:spcPct val="0"/>
            </a:spcBef>
            <a:spcAft>
              <a:spcPct val="15000"/>
            </a:spcAft>
            <a:buChar char="•"/>
          </a:pPr>
          <a:endParaRPr lang="en-US" sz="2400" kern="1200" dirty="0"/>
        </a:p>
      </dsp:txBody>
      <dsp:txXfrm>
        <a:off x="3922206" y="645445"/>
        <a:ext cx="3440500" cy="237408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70261" y="8709910"/>
            <a:ext cx="719035" cy="238906"/>
          </a:xfrm>
          <a:prstGeom prst="rect">
            <a:avLst/>
          </a:prstGeom>
          <a:noFill/>
          <a:ln w="12700">
            <a:noFill/>
            <a:miter lim="800000"/>
            <a:headEnd/>
            <a:tailEnd/>
          </a:ln>
          <a:effectLst/>
        </p:spPr>
        <p:txBody>
          <a:bodyPr wrap="none" lIns="86213" tIns="43891" rIns="86213" bIns="43891">
            <a:spAutoFit/>
          </a:bodyPr>
          <a:lstStyle/>
          <a:p>
            <a:pPr algn="ctr" defTabSz="858129" eaLnBrk="0" hangingPunct="0">
              <a:lnSpc>
                <a:spcPct val="90000"/>
              </a:lnSpc>
              <a:defRPr/>
            </a:pPr>
            <a:r>
              <a:rPr lang="en-US" sz="1100">
                <a:effectLst/>
                <a:latin typeface="Arial" charset="0"/>
              </a:rPr>
              <a:t>Page </a:t>
            </a:r>
            <a:fld id="{88CD022F-F202-43F6-9506-8B77BA729F1F}" type="slidenum">
              <a:rPr lang="en-US" sz="1100">
                <a:effectLst/>
                <a:latin typeface="Arial" charset="0"/>
              </a:rPr>
              <a:pPr algn="ctr" defTabSz="858129" eaLnBrk="0" hangingPunct="0">
                <a:lnSpc>
                  <a:spcPct val="90000"/>
                </a:lnSpc>
                <a:defRPr/>
              </a:pPr>
              <a:t>‹#›</a:t>
            </a:fld>
            <a:endParaRPr lang="en-US" sz="1100">
              <a:effectLst/>
              <a:latin typeface="Arial" charset="0"/>
            </a:endParaRPr>
          </a:p>
        </p:txBody>
      </p:sp>
    </p:spTree>
    <p:extLst>
      <p:ext uri="{BB962C8B-B14F-4D97-AF65-F5344CB8AC3E}">
        <p14:creationId xmlns:p14="http://schemas.microsoft.com/office/powerpoint/2010/main" val="255851590"/>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3-27T16:22:04.689"/>
    </inkml:context>
    <inkml:brush xml:id="br0">
      <inkml:brushProperty name="width" value="0.035" units="cm"/>
      <inkml:brushProperty name="height" value="0.035" units="cm"/>
      <inkml:brushProperty name="color" value="#E71224"/>
    </inkml:brush>
  </inkml:definitions>
  <inkml:trace contextRef="#ctx0" brushRef="#br0">0 1 24575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00734" y="4344025"/>
            <a:ext cx="5056533" cy="4116049"/>
          </a:xfrm>
          <a:prstGeom prst="rect">
            <a:avLst/>
          </a:prstGeom>
          <a:noFill/>
          <a:ln w="12700">
            <a:noFill/>
            <a:miter lim="800000"/>
            <a:headEnd/>
            <a:tailEnd/>
          </a:ln>
          <a:effectLst/>
        </p:spPr>
        <p:txBody>
          <a:bodyPr vert="horz" wrap="square" lIns="89349" tIns="43891" rIns="89349" bIns="43891"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p:cNvSpPr>
            <a:spLocks noChangeArrowheads="1"/>
          </p:cNvSpPr>
          <p:nvPr/>
        </p:nvSpPr>
        <p:spPr bwMode="auto">
          <a:xfrm>
            <a:off x="3070261" y="8709910"/>
            <a:ext cx="719035" cy="238906"/>
          </a:xfrm>
          <a:prstGeom prst="rect">
            <a:avLst/>
          </a:prstGeom>
          <a:noFill/>
          <a:ln w="12700">
            <a:noFill/>
            <a:miter lim="800000"/>
            <a:headEnd/>
            <a:tailEnd/>
          </a:ln>
          <a:effectLst/>
        </p:spPr>
        <p:txBody>
          <a:bodyPr wrap="none" lIns="86213" tIns="43891" rIns="86213" bIns="43891">
            <a:spAutoFit/>
          </a:bodyPr>
          <a:lstStyle/>
          <a:p>
            <a:pPr algn="ctr" defTabSz="858129" eaLnBrk="0" hangingPunct="0">
              <a:lnSpc>
                <a:spcPct val="90000"/>
              </a:lnSpc>
              <a:defRPr/>
            </a:pPr>
            <a:r>
              <a:rPr lang="en-US" sz="1100">
                <a:effectLst/>
                <a:latin typeface="Arial" charset="0"/>
              </a:rPr>
              <a:t>Page </a:t>
            </a:r>
            <a:fld id="{52704D76-59CF-476F-91BF-CF1017649A02}" type="slidenum">
              <a:rPr lang="en-US" sz="1100">
                <a:effectLst/>
                <a:latin typeface="Arial" charset="0"/>
              </a:rPr>
              <a:pPr algn="ctr" defTabSz="858129" eaLnBrk="0" hangingPunct="0">
                <a:lnSpc>
                  <a:spcPct val="90000"/>
                </a:lnSpc>
                <a:defRPr/>
              </a:pPr>
              <a:t>‹#›</a:t>
            </a:fld>
            <a:endParaRPr lang="en-US" sz="1100">
              <a:effectLst/>
              <a:latin typeface="Arial" charset="0"/>
            </a:endParaRPr>
          </a:p>
        </p:txBody>
      </p:sp>
      <p:sp>
        <p:nvSpPr>
          <p:cNvPr id="71684" name="Rectangle 4"/>
          <p:cNvSpPr>
            <a:spLocks noGrp="1" noRot="1" noChangeAspect="1" noChangeArrowheads="1" noTextEdit="1"/>
          </p:cNvSpPr>
          <p:nvPr>
            <p:ph type="sldImg" idx="2"/>
          </p:nvPr>
        </p:nvSpPr>
        <p:spPr bwMode="auto">
          <a:xfrm>
            <a:off x="1157288" y="693738"/>
            <a:ext cx="4548187" cy="3413125"/>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536287081"/>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3710265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22108777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6520539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Discuss amounts/types of debt/current outstanding/other data points. Examples from LAR, % allocation of issued debt</a:t>
            </a:r>
          </a:p>
          <a:p>
            <a:endParaRPr lang="en-US" dirty="0">
              <a:latin typeface="Arial"/>
              <a:cs typeface="Arial"/>
            </a:endParaRPr>
          </a:p>
        </p:txBody>
      </p:sp>
    </p:spTree>
    <p:extLst>
      <p:ext uri="{BB962C8B-B14F-4D97-AF65-F5344CB8AC3E}">
        <p14:creationId xmlns:p14="http://schemas.microsoft.com/office/powerpoint/2010/main" val="11978649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lIns="89584" tIns="44792" rIns="89584" bIns="44792"/>
          <a:lstStyle/>
          <a:p>
            <a:pPr defTabSz="933960"/>
            <a:fld id="{33057009-F1CB-466F-ADBC-6F2CC55802B7}" type="slidenum">
              <a:rPr lang="en-US" smtClean="0"/>
              <a:pPr defTabSz="933960"/>
              <a:t>32</a:t>
            </a:fld>
            <a:endParaRPr lang="en-US" dirty="0"/>
          </a:p>
        </p:txBody>
      </p:sp>
      <p:sp>
        <p:nvSpPr>
          <p:cNvPr id="135171" name="Rectangle 2"/>
          <p:cNvSpPr>
            <a:spLocks noGrp="1" noRot="1" noChangeAspect="1" noChangeArrowheads="1" noTextEdit="1"/>
          </p:cNvSpPr>
          <p:nvPr>
            <p:ph type="sldImg"/>
          </p:nvPr>
        </p:nvSpPr>
        <p:spPr>
          <a:xfrm>
            <a:off x="2895600" y="539750"/>
            <a:ext cx="3589338" cy="2693988"/>
          </a:xfrm>
          <a:ln/>
        </p:spPr>
      </p:sp>
      <p:sp>
        <p:nvSpPr>
          <p:cNvPr id="135172" name="Rectangle 3"/>
          <p:cNvSpPr>
            <a:spLocks noGrp="1" noChangeArrowheads="1"/>
          </p:cNvSpPr>
          <p:nvPr>
            <p:ph type="body" idx="1"/>
          </p:nvPr>
        </p:nvSpPr>
        <p:spPr>
          <a:xfrm>
            <a:off x="1250493" y="3413587"/>
            <a:ext cx="6874513" cy="3233214"/>
          </a:xfrm>
          <a:noFill/>
          <a:ln/>
        </p:spPr>
        <p:txBody>
          <a:bodyPr/>
          <a:lstStyle/>
          <a:p>
            <a:pPr eaLnBrk="1" hangingPunct="1"/>
            <a:endParaRPr lang="en-US"/>
          </a:p>
        </p:txBody>
      </p:sp>
    </p:spTree>
    <p:extLst>
      <p:ext uri="{BB962C8B-B14F-4D97-AF65-F5344CB8AC3E}">
        <p14:creationId xmlns:p14="http://schemas.microsoft.com/office/powerpoint/2010/main" val="1527362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lIns="89584" tIns="44792" rIns="89584" bIns="44792"/>
          <a:lstStyle/>
          <a:p>
            <a:pPr defTabSz="933960"/>
            <a:fld id="{33057009-F1CB-466F-ADBC-6F2CC55802B7}" type="slidenum">
              <a:rPr lang="en-US" smtClean="0"/>
              <a:pPr defTabSz="933960"/>
              <a:t>33</a:t>
            </a:fld>
            <a:endParaRPr lang="en-US" dirty="0"/>
          </a:p>
        </p:txBody>
      </p:sp>
      <p:sp>
        <p:nvSpPr>
          <p:cNvPr id="135171" name="Rectangle 2"/>
          <p:cNvSpPr>
            <a:spLocks noGrp="1" noRot="1" noChangeAspect="1" noChangeArrowheads="1" noTextEdit="1"/>
          </p:cNvSpPr>
          <p:nvPr>
            <p:ph type="sldImg"/>
          </p:nvPr>
        </p:nvSpPr>
        <p:spPr>
          <a:xfrm>
            <a:off x="2895600" y="539750"/>
            <a:ext cx="3589338" cy="2693988"/>
          </a:xfrm>
          <a:ln/>
        </p:spPr>
      </p:sp>
      <p:sp>
        <p:nvSpPr>
          <p:cNvPr id="135172" name="Rectangle 3"/>
          <p:cNvSpPr>
            <a:spLocks noGrp="1" noChangeArrowheads="1"/>
          </p:cNvSpPr>
          <p:nvPr>
            <p:ph type="body" idx="1"/>
          </p:nvPr>
        </p:nvSpPr>
        <p:spPr>
          <a:xfrm>
            <a:off x="1250493" y="3413587"/>
            <a:ext cx="6874513" cy="3233214"/>
          </a:xfrm>
          <a:noFill/>
          <a:ln/>
        </p:spPr>
        <p:txBody>
          <a:bodyPr/>
          <a:lstStyle/>
          <a:p>
            <a:pPr eaLnBrk="1" hangingPunct="1"/>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lIns="89584" tIns="44792" rIns="89584" bIns="44792"/>
          <a:lstStyle/>
          <a:p>
            <a:pPr defTabSz="933960"/>
            <a:fld id="{33057009-F1CB-466F-ADBC-6F2CC55802B7}" type="slidenum">
              <a:rPr lang="en-US" smtClean="0"/>
              <a:pPr defTabSz="933960"/>
              <a:t>34</a:t>
            </a:fld>
            <a:endParaRPr lang="en-US" dirty="0"/>
          </a:p>
        </p:txBody>
      </p:sp>
      <p:sp>
        <p:nvSpPr>
          <p:cNvPr id="135171" name="Rectangle 2"/>
          <p:cNvSpPr>
            <a:spLocks noGrp="1" noRot="1" noChangeAspect="1" noChangeArrowheads="1" noTextEdit="1"/>
          </p:cNvSpPr>
          <p:nvPr>
            <p:ph type="sldImg"/>
          </p:nvPr>
        </p:nvSpPr>
        <p:spPr>
          <a:xfrm>
            <a:off x="2895600" y="539750"/>
            <a:ext cx="3589338" cy="2693988"/>
          </a:xfrm>
          <a:ln/>
        </p:spPr>
      </p:sp>
      <p:sp>
        <p:nvSpPr>
          <p:cNvPr id="135172" name="Rectangle 3"/>
          <p:cNvSpPr>
            <a:spLocks noGrp="1" noChangeArrowheads="1"/>
          </p:cNvSpPr>
          <p:nvPr>
            <p:ph type="body" idx="1"/>
          </p:nvPr>
        </p:nvSpPr>
        <p:spPr>
          <a:xfrm>
            <a:off x="1250493" y="3413587"/>
            <a:ext cx="6874513" cy="3233214"/>
          </a:xfrm>
          <a:noFill/>
          <a:ln/>
        </p:spPr>
        <p:txBody>
          <a:bodyPr/>
          <a:lstStyle/>
          <a:p>
            <a:pPr eaLnBrk="1" hangingPunct="1"/>
            <a:endParaRPr lang="en-US"/>
          </a:p>
        </p:txBody>
      </p:sp>
    </p:spTree>
    <p:extLst>
      <p:ext uri="{BB962C8B-B14F-4D97-AF65-F5344CB8AC3E}">
        <p14:creationId xmlns:p14="http://schemas.microsoft.com/office/powerpoint/2010/main" val="755124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lIns="89584" tIns="44792" rIns="89584" bIns="44792"/>
          <a:lstStyle/>
          <a:p>
            <a:pPr defTabSz="933960"/>
            <a:fld id="{DFC4B402-1A69-4C85-8DC2-E7F087332FAE}" type="slidenum">
              <a:rPr lang="en-US" smtClean="0"/>
              <a:pPr defTabSz="933960"/>
              <a:t>35</a:t>
            </a:fld>
            <a:endParaRPr lang="en-US" dirty="0"/>
          </a:p>
        </p:txBody>
      </p:sp>
      <p:sp>
        <p:nvSpPr>
          <p:cNvPr id="137219" name="Rectangle 2"/>
          <p:cNvSpPr>
            <a:spLocks noGrp="1" noRot="1" noChangeAspect="1" noChangeArrowheads="1" noTextEdit="1"/>
          </p:cNvSpPr>
          <p:nvPr>
            <p:ph type="sldImg"/>
          </p:nvPr>
        </p:nvSpPr>
        <p:spPr>
          <a:xfrm>
            <a:off x="2895600" y="539750"/>
            <a:ext cx="3589338" cy="2693988"/>
          </a:xfrm>
          <a:ln/>
        </p:spPr>
      </p:sp>
      <p:sp>
        <p:nvSpPr>
          <p:cNvPr id="137220" name="Rectangle 3"/>
          <p:cNvSpPr>
            <a:spLocks noGrp="1" noChangeArrowheads="1"/>
          </p:cNvSpPr>
          <p:nvPr>
            <p:ph type="body" idx="1"/>
          </p:nvPr>
        </p:nvSpPr>
        <p:spPr>
          <a:xfrm>
            <a:off x="1250493" y="3413587"/>
            <a:ext cx="6874513" cy="3233214"/>
          </a:xfrm>
          <a:noFill/>
          <a:ln/>
        </p:spPr>
        <p:txBody>
          <a:bodyPr/>
          <a:lstStyle/>
          <a:p>
            <a:pPr eaLnBrk="1" hangingPunct="1"/>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lIns="89584" tIns="44792" rIns="89584" bIns="44792"/>
          <a:lstStyle/>
          <a:p>
            <a:pPr defTabSz="933960"/>
            <a:fld id="{33057009-F1CB-466F-ADBC-6F2CC55802B7}" type="slidenum">
              <a:rPr lang="en-US" smtClean="0"/>
              <a:pPr defTabSz="933960"/>
              <a:t>36</a:t>
            </a:fld>
            <a:endParaRPr lang="en-US" dirty="0"/>
          </a:p>
        </p:txBody>
      </p:sp>
      <p:sp>
        <p:nvSpPr>
          <p:cNvPr id="135171" name="Rectangle 2"/>
          <p:cNvSpPr>
            <a:spLocks noGrp="1" noRot="1" noChangeAspect="1" noChangeArrowheads="1" noTextEdit="1"/>
          </p:cNvSpPr>
          <p:nvPr>
            <p:ph type="sldImg"/>
          </p:nvPr>
        </p:nvSpPr>
        <p:spPr>
          <a:xfrm>
            <a:off x="2895600" y="539750"/>
            <a:ext cx="3589338" cy="2693988"/>
          </a:xfrm>
          <a:ln/>
        </p:spPr>
      </p:sp>
      <p:sp>
        <p:nvSpPr>
          <p:cNvPr id="135172" name="Rectangle 3"/>
          <p:cNvSpPr>
            <a:spLocks noGrp="1" noChangeArrowheads="1"/>
          </p:cNvSpPr>
          <p:nvPr>
            <p:ph type="body" idx="1"/>
          </p:nvPr>
        </p:nvSpPr>
        <p:spPr>
          <a:xfrm>
            <a:off x="1250493" y="3413587"/>
            <a:ext cx="6874513" cy="3233214"/>
          </a:xfrm>
          <a:noFill/>
          <a:ln/>
        </p:spPr>
        <p:txBody>
          <a:bodyPr/>
          <a:lstStyle/>
          <a:p>
            <a:pPr eaLnBrk="1" hangingPunct="1"/>
            <a:endParaRPr lang="en-US"/>
          </a:p>
        </p:txBody>
      </p:sp>
    </p:spTree>
    <p:extLst>
      <p:ext uri="{BB962C8B-B14F-4D97-AF65-F5344CB8AC3E}">
        <p14:creationId xmlns:p14="http://schemas.microsoft.com/office/powerpoint/2010/main" val="1160528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lIns="89584" tIns="44792" rIns="89584" bIns="44792"/>
          <a:lstStyle/>
          <a:p>
            <a:pPr defTabSz="933960"/>
            <a:fld id="{464E1D84-71B3-45B5-867E-07C3CB487C5E}" type="slidenum">
              <a:rPr lang="en-US" smtClean="0"/>
              <a:pPr defTabSz="933960"/>
              <a:t>37</a:t>
            </a:fld>
            <a:endParaRPr lang="en-US" dirty="0"/>
          </a:p>
        </p:txBody>
      </p:sp>
      <p:sp>
        <p:nvSpPr>
          <p:cNvPr id="136195" name="Rectangle 2"/>
          <p:cNvSpPr>
            <a:spLocks noGrp="1" noRot="1" noChangeAspect="1" noChangeArrowheads="1" noTextEdit="1"/>
          </p:cNvSpPr>
          <p:nvPr>
            <p:ph type="sldImg"/>
          </p:nvPr>
        </p:nvSpPr>
        <p:spPr>
          <a:xfrm>
            <a:off x="2895600" y="539750"/>
            <a:ext cx="3589338" cy="2693988"/>
          </a:xfrm>
          <a:ln/>
        </p:spPr>
      </p:sp>
      <p:sp>
        <p:nvSpPr>
          <p:cNvPr id="136196" name="Rectangle 3"/>
          <p:cNvSpPr>
            <a:spLocks noGrp="1" noChangeArrowheads="1"/>
          </p:cNvSpPr>
          <p:nvPr>
            <p:ph type="body" idx="1"/>
          </p:nvPr>
        </p:nvSpPr>
        <p:spPr>
          <a:xfrm>
            <a:off x="1250493" y="3413587"/>
            <a:ext cx="6874513" cy="3233214"/>
          </a:xfrm>
          <a:noFill/>
          <a:ln/>
        </p:spPr>
        <p:txBody>
          <a:bodyPr/>
          <a:lstStyle/>
          <a:p>
            <a:pPr eaLnBrk="1" hangingPunct="1"/>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p:spPr>
        <p:txBody>
          <a:bodyPr/>
          <a:lstStyle/>
          <a:p>
            <a:pPr eaLnBrk="1" hangingPunct="1"/>
            <a:endParaRPr lang="en-US" dirty="0"/>
          </a:p>
        </p:txBody>
      </p:sp>
    </p:spTree>
    <p:extLst>
      <p:ext uri="{BB962C8B-B14F-4D97-AF65-F5344CB8AC3E}">
        <p14:creationId xmlns:p14="http://schemas.microsoft.com/office/powerpoint/2010/main" val="4245880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850285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1662460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lIns="89584" tIns="44792" rIns="89584" bIns="44792"/>
          <a:lstStyle/>
          <a:p>
            <a:fld id="{14A6F208-8996-44F8-9EC5-EFCF9E35F380}" type="slidenum">
              <a:rPr lang="en-US"/>
              <a:pPr/>
              <a:t>42</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lIns="89584" tIns="44792" rIns="89584" bIns="44792"/>
          <a:lstStyle/>
          <a:p>
            <a:fld id="{CF6AAB88-BED1-4A77-A9FE-D8D24ABAB0EE}" type="slidenum">
              <a:rPr lang="en-US"/>
              <a:pPr/>
              <a:t>43</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lIns="89584" tIns="44792" rIns="89584" bIns="44792"/>
          <a:lstStyle/>
          <a:p>
            <a:fld id="{1CE89D2E-8776-4916-AEC9-ED1EDFC13BB3}" type="slidenum">
              <a:rPr lang="en-US"/>
              <a:pPr/>
              <a:t>44</a:t>
            </a:fld>
            <a:endParaRPr lang="en-US"/>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r>
              <a:rPr lang="en-US"/>
              <a:t>Mention statute specifically states what may be financed (bullets 1 and 2)</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lIns="89584" tIns="44792" rIns="89584" bIns="44792"/>
          <a:lstStyle/>
          <a:p>
            <a:fld id="{F8169D42-AF3F-4413-B34F-8DEFFA05BF1E}" type="slidenum">
              <a:rPr lang="en-US"/>
              <a:pPr/>
              <a:t>45</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lIns="89584" tIns="44792" rIns="89584" bIns="44792"/>
          <a:lstStyle/>
          <a:p>
            <a:pPr defTabSz="895838">
              <a:defRPr/>
            </a:pPr>
            <a:fld id="{CF6AAB88-BED1-4A77-A9FE-D8D24ABAB0EE}" type="slidenum">
              <a:rPr lang="en-US">
                <a:solidFill>
                  <a:srgbClr val="000000"/>
                </a:solidFill>
              </a:rPr>
              <a:pPr defTabSz="895838">
                <a:defRPr/>
              </a:pPr>
              <a:t>46</a:t>
            </a:fld>
            <a:endParaRPr lang="en-US">
              <a:solidFill>
                <a:srgbClr val="000000"/>
              </a:solidFill>
            </a:endParaRP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0060397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16906851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20304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17071823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a:cs typeface="Arial"/>
            </a:endParaRPr>
          </a:p>
        </p:txBody>
      </p:sp>
    </p:spTree>
    <p:extLst>
      <p:ext uri="{BB962C8B-B14F-4D97-AF65-F5344CB8AC3E}">
        <p14:creationId xmlns:p14="http://schemas.microsoft.com/office/powerpoint/2010/main" val="1593824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p:spPr>
        <p:txBody>
          <a:bodyPr lIns="89584" tIns="44792" rIns="89584" bIns="44792"/>
          <a:lstStyle/>
          <a:p>
            <a:pPr defTabSz="933960"/>
            <a:fld id="{33E28126-FDF2-47D5-B26B-642E247C5A6E}" type="slidenum">
              <a:rPr lang="en-US" smtClean="0"/>
              <a:pPr defTabSz="933960"/>
              <a:t>14</a:t>
            </a:fld>
            <a:endParaRPr lang="en-US" dirty="0"/>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p:spPr>
        <p:txBody>
          <a:bodyPr lIns="89584" tIns="44792" rIns="89584" bIns="44792"/>
          <a:lstStyle/>
          <a:p>
            <a:pPr defTabSz="933960"/>
            <a:fld id="{B0651998-2AA0-45D7-A709-67DCE5FBADE9}" type="slidenum">
              <a:rPr lang="en-US" smtClean="0"/>
              <a:pPr defTabSz="933960"/>
              <a:t>51</a:t>
            </a:fld>
            <a:endParaRPr lang="en-US" dirty="0"/>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p:spPr>
        <p:txBody>
          <a:bodyPr lIns="89584" tIns="44792" rIns="89584" bIns="44792"/>
          <a:lstStyle/>
          <a:p>
            <a:pPr defTabSz="933960"/>
            <a:fld id="{DA044287-5C99-46A1-B29A-7E9DDF0A2030}" type="slidenum">
              <a:rPr lang="en-US" smtClean="0"/>
              <a:pPr defTabSz="933960"/>
              <a:t>53</a:t>
            </a:fld>
            <a:endParaRPr lang="en-US" dirty="0"/>
          </a:p>
        </p:txBody>
      </p:sp>
      <p:sp>
        <p:nvSpPr>
          <p:cNvPr id="147459" name="Rectangle 2"/>
          <p:cNvSpPr>
            <a:spLocks noGrp="1" noRot="1" noChangeAspect="1" noChangeArrowheads="1" noTextEdit="1"/>
          </p:cNvSpPr>
          <p:nvPr>
            <p:ph type="sldImg"/>
          </p:nvPr>
        </p:nvSpPr>
        <p:spPr>
          <a:xfrm>
            <a:off x="2895600" y="539750"/>
            <a:ext cx="3589338" cy="2693988"/>
          </a:xfrm>
          <a:ln/>
        </p:spPr>
      </p:sp>
      <p:sp>
        <p:nvSpPr>
          <p:cNvPr id="147460" name="Rectangle 3"/>
          <p:cNvSpPr>
            <a:spLocks noGrp="1" noChangeArrowheads="1"/>
          </p:cNvSpPr>
          <p:nvPr>
            <p:ph type="body" idx="1"/>
          </p:nvPr>
        </p:nvSpPr>
        <p:spPr>
          <a:xfrm>
            <a:off x="1250493" y="3413587"/>
            <a:ext cx="6874513" cy="3233214"/>
          </a:xfrm>
          <a:noFill/>
          <a:ln/>
        </p:spPr>
        <p:txBody>
          <a:bodyPr/>
          <a:lstStyle/>
          <a:p>
            <a:pPr eaLnBrk="1" hangingPunct="1"/>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dirty="0">
              <a:cs typeface="Arial"/>
            </a:endParaRPr>
          </a:p>
        </p:txBody>
      </p:sp>
    </p:spTree>
    <p:extLst>
      <p:ext uri="{BB962C8B-B14F-4D97-AF65-F5344CB8AC3E}">
        <p14:creationId xmlns:p14="http://schemas.microsoft.com/office/powerpoint/2010/main" val="274629076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31486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4815460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829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26005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42570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w="9525"/>
        </p:spPr>
        <p:txBody>
          <a:bodyPr/>
          <a:lstStyle/>
          <a:p>
            <a:endParaRPr lang="en-US"/>
          </a:p>
        </p:txBody>
      </p:sp>
    </p:spTree>
    <p:extLst>
      <p:ext uri="{BB962C8B-B14F-4D97-AF65-F5344CB8AC3E}">
        <p14:creationId xmlns:p14="http://schemas.microsoft.com/office/powerpoint/2010/main" val="11669835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lIns="89584" tIns="44792" rIns="89584" bIns="44792"/>
          <a:lstStyle/>
          <a:p>
            <a:pPr defTabSz="933960"/>
            <a:fld id="{ABCC34FE-E0E9-416C-84D2-1C887ED46FFE}" type="slidenum">
              <a:rPr lang="en-US" smtClean="0"/>
              <a:pPr defTabSz="933960"/>
              <a:t>24</a:t>
            </a:fld>
            <a:endParaRPr lang="en-US" dirty="0"/>
          </a:p>
        </p:txBody>
      </p:sp>
      <p:sp>
        <p:nvSpPr>
          <p:cNvPr id="130051" name="Rectangle 2"/>
          <p:cNvSpPr>
            <a:spLocks noGrp="1" noRot="1" noChangeAspect="1" noChangeArrowheads="1" noTextEdit="1"/>
          </p:cNvSpPr>
          <p:nvPr>
            <p:ph type="sldImg"/>
          </p:nvPr>
        </p:nvSpPr>
        <p:spPr>
          <a:xfrm>
            <a:off x="2905125" y="546100"/>
            <a:ext cx="3570288" cy="2679700"/>
          </a:xfrm>
          <a:ln/>
        </p:spPr>
      </p:sp>
      <p:sp>
        <p:nvSpPr>
          <p:cNvPr id="130052" name="Rectangle 3"/>
          <p:cNvSpPr>
            <a:spLocks noGrp="1" noChangeArrowheads="1"/>
          </p:cNvSpPr>
          <p:nvPr>
            <p:ph type="body" idx="1"/>
          </p:nvPr>
        </p:nvSpPr>
        <p:spPr>
          <a:xfrm>
            <a:off x="1231384" y="3413586"/>
            <a:ext cx="6912728" cy="3234440"/>
          </a:xfrm>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0"/>
            <a:ext cx="1447800" cy="6856413"/>
          </a:xfrm>
          <a:prstGeom prst="rect">
            <a:avLst/>
          </a:prstGeom>
          <a:gradFill rotWithShape="0">
            <a:gsLst>
              <a:gs pos="0">
                <a:schemeClr val="bg1">
                  <a:gamma/>
                  <a:shade val="61961"/>
                  <a:invGamma/>
                </a:schemeClr>
              </a:gs>
              <a:gs pos="50000">
                <a:schemeClr val="bg1">
                  <a:alpha val="50000"/>
                </a:schemeClr>
              </a:gs>
              <a:gs pos="100000">
                <a:schemeClr val="bg1">
                  <a:gamma/>
                  <a:shade val="61961"/>
                  <a:invGamma/>
                </a:schemeClr>
              </a:gs>
            </a:gsLst>
            <a:lin ang="5400000" scaled="1"/>
          </a:gradFill>
          <a:ln w="9525">
            <a:noFill/>
            <a:miter lim="800000"/>
            <a:headEnd/>
            <a:tailEnd/>
          </a:ln>
          <a:effectLst/>
        </p:spPr>
        <p:txBody>
          <a:bodyPr/>
          <a:lstStyle/>
          <a:p>
            <a:pPr>
              <a:defRPr/>
            </a:pPr>
            <a:endParaRPr kumimoji="1" lang="en-US" sz="2400">
              <a:effectLst/>
            </a:endParaRPr>
          </a:p>
        </p:txBody>
      </p:sp>
      <p:sp>
        <p:nvSpPr>
          <p:cNvPr id="5" name="Rectangle 3"/>
          <p:cNvSpPr>
            <a:spLocks noChangeArrowheads="1"/>
          </p:cNvSpPr>
          <p:nvPr/>
        </p:nvSpPr>
        <p:spPr bwMode="auto">
          <a:xfrm>
            <a:off x="685800" y="2438400"/>
            <a:ext cx="84566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sz="2400">
              <a:effectLst/>
            </a:endParaRPr>
          </a:p>
        </p:txBody>
      </p:sp>
      <p:sp>
        <p:nvSpPr>
          <p:cNvPr id="6" name="Rectangle 5"/>
          <p:cNvSpPr>
            <a:spLocks noChangeArrowheads="1"/>
          </p:cNvSpPr>
          <p:nvPr/>
        </p:nvSpPr>
        <p:spPr bwMode="auto">
          <a:xfrm>
            <a:off x="0" y="35052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sz="2400">
              <a:effectLst/>
            </a:endParaRPr>
          </a:p>
        </p:txBody>
      </p:sp>
      <p:sp>
        <p:nvSpPr>
          <p:cNvPr id="539652" name="Rectangle 4"/>
          <p:cNvSpPr>
            <a:spLocks noGrp="1" noChangeArrowheads="1"/>
          </p:cNvSpPr>
          <p:nvPr>
            <p:ph type="ctrTitle" sz="quarter"/>
          </p:nvPr>
        </p:nvSpPr>
        <p:spPr>
          <a:xfrm>
            <a:off x="685800" y="2286000"/>
            <a:ext cx="7772400" cy="1143000"/>
          </a:xfrm>
        </p:spPr>
        <p:txBody>
          <a:bodyPr/>
          <a:lstStyle>
            <a:lvl1pPr>
              <a:defRPr/>
            </a:lvl1pPr>
          </a:lstStyle>
          <a:p>
            <a:r>
              <a:rPr lang="en-US"/>
              <a:t>Click to edit Master title style</a:t>
            </a:r>
          </a:p>
        </p:txBody>
      </p:sp>
      <p:sp>
        <p:nvSpPr>
          <p:cNvPr id="539653" name="Rectangle 5"/>
          <p:cNvSpPr>
            <a:spLocks noGrp="1" noChangeArrowheads="1"/>
          </p:cNvSpPr>
          <p:nvPr>
            <p:ph type="subTitle" sz="quarter" idx="1"/>
          </p:nvPr>
        </p:nvSpPr>
        <p:spPr>
          <a:xfrm>
            <a:off x="2057400" y="4114800"/>
            <a:ext cx="6400800" cy="1752600"/>
          </a:xfrm>
        </p:spPr>
        <p:txBody>
          <a:bodyPr/>
          <a:lstStyle>
            <a:lvl1pPr marL="0" indent="0" algn="ctr">
              <a:buFontTx/>
              <a:buNone/>
              <a:defRPr b="0">
                <a:latin typeface="Times New Roman" pitchFamily="18" charset="0"/>
              </a:defRPr>
            </a:lvl1pPr>
          </a:lstStyle>
          <a:p>
            <a:r>
              <a:rPr lang="en-US"/>
              <a:t>Click to edit Master subtitle style</a:t>
            </a:r>
          </a:p>
        </p:txBody>
      </p:sp>
      <p:sp>
        <p:nvSpPr>
          <p:cNvPr id="7" name="Rectangle 8"/>
          <p:cNvSpPr>
            <a:spLocks noGrp="1" noChangeArrowheads="1"/>
          </p:cNvSpPr>
          <p:nvPr>
            <p:ph type="sldNum" sz="quarter" idx="10"/>
          </p:nvPr>
        </p:nvSpPr>
        <p:spPr/>
        <p:txBody>
          <a:bodyPr/>
          <a:lstStyle>
            <a:lvl1pPr>
              <a:defRPr sz="1200">
                <a:latin typeface="+mn-lt"/>
              </a:defRPr>
            </a:lvl1pPr>
          </a:lstStyle>
          <a:p>
            <a:pPr>
              <a:defRPr/>
            </a:pPr>
            <a:fld id="{C623D8A2-0652-4667-8897-A59110199622}" type="slidenum">
              <a:rPr lang="en-US" smtClean="0"/>
              <a:pPr>
                <a:defRPr/>
              </a:pPr>
              <a:t>‹#›</a:t>
            </a:fld>
            <a:endParaRPr lang="en-US" dirty="0"/>
          </a:p>
        </p:txBody>
      </p:sp>
    </p:spTree>
  </p:cSld>
  <p:clrMapOvr>
    <a:masterClrMapping/>
  </p:clrMapOvr>
  <p:transition spd="med">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4BCEEED8-9D01-4F0E-9678-B3C21AA86936}" type="slidenum">
              <a:rPr lang="en-US" smtClean="0"/>
              <a:pPr>
                <a:defRPr/>
              </a:pPr>
              <a:t>‹#›</a:t>
            </a:fld>
            <a:endParaRPr lang="en-US" dirty="0"/>
          </a:p>
        </p:txBody>
      </p:sp>
    </p:spTree>
  </p:cSld>
  <p:clrMapOvr>
    <a:masterClrMapping/>
  </p:clrMapOvr>
  <p:transition spd="med">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51E13762-E25F-4178-B057-FB97476B2565}" type="slidenum">
              <a:rPr lang="en-US" smtClean="0"/>
              <a:pPr>
                <a:defRPr/>
              </a:pPr>
              <a:t>‹#›</a:t>
            </a:fld>
            <a:endParaRPr lang="en-US" dirty="0"/>
          </a:p>
        </p:txBody>
      </p:sp>
    </p:spTree>
  </p:cSld>
  <p:clrMapOvr>
    <a:masterClrMapping/>
  </p:clrMapOvr>
  <p:transition spd="med">
    <p:cu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hart Placeholder 2"/>
          <p:cNvSpPr>
            <a:spLocks noGrp="1"/>
          </p:cNvSpPr>
          <p:nvPr>
            <p:ph type="chart" idx="1"/>
          </p:nvPr>
        </p:nvSpPr>
        <p:spPr>
          <a:xfrm>
            <a:off x="685800" y="1981200"/>
            <a:ext cx="7772400" cy="4114800"/>
          </a:xfrm>
        </p:spPr>
        <p:txBody>
          <a:bodyPr/>
          <a:lstStyle/>
          <a:p>
            <a:pPr lvl="0"/>
            <a:endParaRPr lang="en-US" noProof="0"/>
          </a:p>
        </p:txBody>
      </p:sp>
      <p:sp>
        <p:nvSpPr>
          <p:cNvPr id="4" name="Rectangle 10">
            <a:extLst>
              <a:ext uri="{FF2B5EF4-FFF2-40B4-BE49-F238E27FC236}">
                <a16:creationId xmlns:a16="http://schemas.microsoft.com/office/drawing/2014/main" id="{FEEEBD56-06C8-4538-BA50-3B5935A382F0}"/>
              </a:ext>
            </a:extLst>
          </p:cNvPr>
          <p:cNvSpPr>
            <a:spLocks noGrp="1" noChangeArrowheads="1"/>
          </p:cNvSpPr>
          <p:nvPr>
            <p:ph type="sldNum" sz="quarter" idx="10"/>
          </p:nvPr>
        </p:nvSpPr>
        <p:spPr>
          <a:xfrm>
            <a:off x="6037342" y="6324600"/>
            <a:ext cx="2420858" cy="319601"/>
          </a:xfrm>
          <a:ln/>
        </p:spPr>
        <p:txBody>
          <a:bodyPr/>
          <a:lstStyle>
            <a:lvl1pPr>
              <a:defRPr sz="1200">
                <a:latin typeface="+mn-lt"/>
              </a:defRPr>
            </a:lvl1pPr>
          </a:lstStyle>
          <a:p>
            <a:pPr>
              <a:defRPr/>
            </a:pPr>
            <a:fld id="{93C186D8-FAE2-4EA3-9488-AC7074609DBD}" type="slidenum">
              <a:rPr lang="en-US" smtClean="0"/>
              <a:pPr>
                <a:defRPr/>
              </a:pPr>
              <a:t>‹#›</a:t>
            </a:fld>
            <a:endParaRPr lang="en-US" dirty="0"/>
          </a:p>
        </p:txBody>
      </p:sp>
    </p:spTree>
  </p:cSld>
  <p:clrMapOvr>
    <a:masterClrMapping/>
  </p:clrMapOvr>
  <p:transition spd="med">
    <p:cu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93C186D8-FAE2-4EA3-9488-AC7074609DBD}" type="slidenum">
              <a:rPr lang="en-US" smtClean="0"/>
              <a:pPr>
                <a:defRPr/>
              </a:pPr>
              <a:t>‹#›</a:t>
            </a:fld>
            <a:endParaRPr lang="en-US" dirty="0"/>
          </a:p>
        </p:txBody>
      </p:sp>
    </p:spTree>
  </p:cSld>
  <p:clrMapOvr>
    <a:masterClrMapping/>
  </p:clrMapOvr>
  <p:transition spd="med">
    <p:cu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10"/>
          <p:cNvSpPr>
            <a:spLocks noGrp="1" noChangeArrowheads="1"/>
          </p:cNvSpPr>
          <p:nvPr>
            <p:ph type="sldNum" sz="quarter" idx="10"/>
          </p:nvPr>
        </p:nvSpPr>
        <p:spPr>
          <a:ln/>
        </p:spPr>
        <p:txBody>
          <a:bodyPr/>
          <a:lstStyle>
            <a:lvl1pPr>
              <a:defRPr sz="1200">
                <a:latin typeface="+mn-lt"/>
              </a:defRPr>
            </a:lvl1pPr>
          </a:lstStyle>
          <a:p>
            <a:pPr>
              <a:defRPr/>
            </a:pPr>
            <a:fld id="{77DC2655-30C0-4444-9DD0-DC1ECF3FBB23}" type="slidenum">
              <a:rPr lang="en-US" smtClean="0"/>
              <a:pPr>
                <a:defRPr/>
              </a:pPr>
              <a:t>‹#›</a:t>
            </a:fld>
            <a:endParaRPr lang="en-US" dirty="0"/>
          </a:p>
        </p:txBody>
      </p:sp>
    </p:spTree>
  </p:cSld>
  <p:clrMapOvr>
    <a:masterClrMapping/>
  </p:clrMapOvr>
  <p:transition spd="med">
    <p:cu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a:p>
        </p:txBody>
      </p:sp>
      <p:sp>
        <p:nvSpPr>
          <p:cNvPr id="4" name="Text Placeholder 3"/>
          <p:cNvSpPr>
            <a:spLocks noGrp="1"/>
          </p:cNvSpPr>
          <p:nvPr>
            <p:ph type="body"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22836A17-6722-4ECC-8DD7-D162389BE3ED}" type="slidenum">
              <a:rPr lang="en-US" smtClean="0"/>
              <a:pPr>
                <a:defRPr/>
              </a:pPr>
              <a:t>‹#›</a:t>
            </a:fld>
            <a:endParaRPr lang="en-US" dirty="0"/>
          </a:p>
        </p:txBody>
      </p:sp>
    </p:spTree>
  </p:cSld>
  <p:clrMapOvr>
    <a:masterClrMapping/>
  </p:clrMapOvr>
  <p:transition spd="med">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0"/>
          <p:cNvSpPr>
            <a:spLocks noGrp="1" noChangeArrowheads="1"/>
          </p:cNvSpPr>
          <p:nvPr>
            <p:ph type="sldNum" sz="quarter" idx="10"/>
          </p:nvPr>
        </p:nvSpPr>
        <p:spPr>
          <a:ln/>
        </p:spPr>
        <p:txBody>
          <a:bodyPr/>
          <a:lstStyle>
            <a:lvl1pPr>
              <a:defRPr sz="1200">
                <a:latin typeface="Arial (Body)"/>
              </a:defRPr>
            </a:lvl1pPr>
          </a:lstStyle>
          <a:p>
            <a:pPr>
              <a:defRPr/>
            </a:pPr>
            <a:fld id="{44174204-8A5A-4378-BEE6-D44BEEDE0C2A}" type="slidenum">
              <a:rPr lang="en-US" smtClean="0"/>
              <a:pPr>
                <a:defRPr/>
              </a:pPr>
              <a:t>‹#›</a:t>
            </a:fld>
            <a:endParaRPr lang="en-US" dirty="0"/>
          </a:p>
        </p:txBody>
      </p:sp>
    </p:spTree>
  </p:cSld>
  <p:clrMapOvr>
    <a:masterClrMapping/>
  </p:clrMapOvr>
  <p:transition spd="med">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p:cNvSpPr>
            <a:spLocks noGrp="1" noChangeArrowheads="1"/>
          </p:cNvSpPr>
          <p:nvPr>
            <p:ph type="sldNum" sz="quarter" idx="10"/>
          </p:nvPr>
        </p:nvSpPr>
        <p:spPr>
          <a:ln/>
        </p:spPr>
        <p:txBody>
          <a:bodyPr/>
          <a:lstStyle>
            <a:lvl1pPr>
              <a:defRPr sz="1200">
                <a:latin typeface="+mn-lt"/>
              </a:defRPr>
            </a:lvl1pPr>
          </a:lstStyle>
          <a:p>
            <a:pPr>
              <a:defRPr/>
            </a:pPr>
            <a:fld id="{027340DD-1541-4477-89DF-C99DF9C5556A}" type="slidenum">
              <a:rPr lang="en-US" smtClean="0"/>
              <a:pPr>
                <a:defRPr/>
              </a:pPr>
              <a:t>‹#›</a:t>
            </a:fld>
            <a:endParaRPr lang="en-US" dirty="0"/>
          </a:p>
        </p:txBody>
      </p:sp>
    </p:spTree>
  </p:cSld>
  <p:clrMapOvr>
    <a:masterClrMapping/>
  </p:clrMapOvr>
  <p:transition spd="med">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0F6045F9-C40F-494A-84F2-17905DE39D00}" type="slidenum">
              <a:rPr lang="en-US" smtClean="0"/>
              <a:pPr>
                <a:defRPr/>
              </a:pPr>
              <a:t>‹#›</a:t>
            </a:fld>
            <a:endParaRPr lang="en-US" dirty="0"/>
          </a:p>
        </p:txBody>
      </p:sp>
    </p:spTree>
  </p:cSld>
  <p:clrMapOvr>
    <a:masterClrMapping/>
  </p:clrMapOvr>
  <p:transition spd="med">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0"/>
          <p:cNvSpPr>
            <a:spLocks noGrp="1" noChangeArrowheads="1"/>
          </p:cNvSpPr>
          <p:nvPr>
            <p:ph type="sldNum" sz="quarter" idx="10"/>
          </p:nvPr>
        </p:nvSpPr>
        <p:spPr>
          <a:ln/>
        </p:spPr>
        <p:txBody>
          <a:bodyPr/>
          <a:lstStyle>
            <a:lvl1pPr>
              <a:defRPr sz="1200">
                <a:latin typeface="+mn-lt"/>
              </a:defRPr>
            </a:lvl1pPr>
          </a:lstStyle>
          <a:p>
            <a:pPr>
              <a:defRPr/>
            </a:pPr>
            <a:fld id="{79D30FAC-1541-483E-B8E7-217AD6E55D0F}" type="slidenum">
              <a:rPr lang="en-US" smtClean="0"/>
              <a:pPr>
                <a:defRPr/>
              </a:pPr>
              <a:t>‹#›</a:t>
            </a:fld>
            <a:endParaRPr lang="en-US" dirty="0"/>
          </a:p>
        </p:txBody>
      </p:sp>
    </p:spTree>
  </p:cSld>
  <p:clrMapOvr>
    <a:masterClrMapping/>
  </p:clrMapOvr>
  <p:transition spd="med">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0"/>
          <p:cNvSpPr>
            <a:spLocks noGrp="1" noChangeArrowheads="1"/>
          </p:cNvSpPr>
          <p:nvPr>
            <p:ph type="sldNum" sz="quarter" idx="10"/>
          </p:nvPr>
        </p:nvSpPr>
        <p:spPr>
          <a:ln/>
        </p:spPr>
        <p:txBody>
          <a:bodyPr/>
          <a:lstStyle>
            <a:lvl1pPr>
              <a:defRPr sz="1200">
                <a:latin typeface="+mn-lt"/>
              </a:defRPr>
            </a:lvl1pPr>
          </a:lstStyle>
          <a:p>
            <a:pPr>
              <a:defRPr/>
            </a:pPr>
            <a:fld id="{1C26E91A-F21E-4452-AEA2-F4D45037BEAA}" type="slidenum">
              <a:rPr lang="en-US" smtClean="0"/>
              <a:pPr>
                <a:defRPr/>
              </a:pPr>
              <a:t>‹#›</a:t>
            </a:fld>
            <a:endParaRPr lang="en-US" dirty="0"/>
          </a:p>
        </p:txBody>
      </p:sp>
    </p:spTree>
  </p:cSld>
  <p:clrMapOvr>
    <a:masterClrMapping/>
  </p:clrMapOvr>
  <p:transition spd="med">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sldNum" sz="quarter" idx="10"/>
          </p:nvPr>
        </p:nvSpPr>
        <p:spPr>
          <a:ln/>
        </p:spPr>
        <p:txBody>
          <a:bodyPr/>
          <a:lstStyle>
            <a:lvl1pPr>
              <a:defRPr sz="1200">
                <a:latin typeface="+mn-lt"/>
              </a:defRPr>
            </a:lvl1pPr>
          </a:lstStyle>
          <a:p>
            <a:pPr>
              <a:defRPr/>
            </a:pPr>
            <a:fld id="{4FF59366-FDF1-47FF-B1BE-FAA997C23AC4}" type="slidenum">
              <a:rPr lang="en-US" smtClean="0"/>
              <a:pPr>
                <a:defRPr/>
              </a:pPr>
              <a:t>‹#›</a:t>
            </a:fld>
            <a:endParaRPr lang="en-US" dirty="0"/>
          </a:p>
        </p:txBody>
      </p:sp>
    </p:spTree>
  </p:cSld>
  <p:clrMapOvr>
    <a:masterClrMapping/>
  </p:clrMapOvr>
  <p:transition spd="med">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6376DF76-FE7C-4121-9888-7155906C72A6}" type="slidenum">
              <a:rPr lang="en-US" smtClean="0"/>
              <a:pPr>
                <a:defRPr/>
              </a:pPr>
              <a:t>‹#›</a:t>
            </a:fld>
            <a:endParaRPr lang="en-US" dirty="0"/>
          </a:p>
        </p:txBody>
      </p:sp>
    </p:spTree>
  </p:cSld>
  <p:clrMapOvr>
    <a:masterClrMapping/>
  </p:clrMapOvr>
  <p:transition spd="med">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sldNum" sz="quarter" idx="10"/>
          </p:nvPr>
        </p:nvSpPr>
        <p:spPr>
          <a:ln/>
        </p:spPr>
        <p:txBody>
          <a:bodyPr/>
          <a:lstStyle>
            <a:lvl1pPr>
              <a:defRPr sz="1200">
                <a:latin typeface="+mn-lt"/>
              </a:defRPr>
            </a:lvl1pPr>
          </a:lstStyle>
          <a:p>
            <a:pPr>
              <a:defRPr/>
            </a:pPr>
            <a:fld id="{1873BFE0-92F8-4C1B-916A-FFC9F3B42341}" type="slidenum">
              <a:rPr lang="en-US" smtClean="0"/>
              <a:pPr>
                <a:defRPr/>
              </a:pPr>
              <a:t>‹#›</a:t>
            </a:fld>
            <a:endParaRPr lang="en-US" dirty="0"/>
          </a:p>
        </p:txBody>
      </p:sp>
    </p:spTree>
  </p:cSld>
  <p:clrMapOvr>
    <a:masterClrMapping/>
  </p:clrMapOvr>
  <p:transition spd="med">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8629" name="Rectangle 5"/>
          <p:cNvSpPr>
            <a:spLocks noChangeArrowheads="1"/>
          </p:cNvSpPr>
          <p:nvPr/>
        </p:nvSpPr>
        <p:spPr bwMode="auto">
          <a:xfrm>
            <a:off x="762000" y="762000"/>
            <a:ext cx="8380413" cy="762000"/>
          </a:xfrm>
          <a:prstGeom prst="rect">
            <a:avLst/>
          </a:prstGeom>
          <a:gradFill rotWithShape="0">
            <a:gsLst>
              <a:gs pos="0">
                <a:schemeClr val="bg1"/>
              </a:gs>
              <a:gs pos="100000">
                <a:schemeClr val="bg1">
                  <a:gamma/>
                  <a:shade val="15294"/>
                  <a:invGamma/>
                </a:schemeClr>
              </a:gs>
            </a:gsLst>
            <a:lin ang="0" scaled="1"/>
          </a:gradFill>
          <a:ln w="9525">
            <a:noFill/>
            <a:miter lim="800000"/>
            <a:headEnd/>
            <a:tailEnd/>
          </a:ln>
          <a:effectLst/>
        </p:spPr>
        <p:txBody>
          <a:bodyPr/>
          <a:lstStyle/>
          <a:p>
            <a:pPr>
              <a:defRPr/>
            </a:pPr>
            <a:endParaRPr kumimoji="1" lang="en-US" sz="2400">
              <a:effectLst/>
            </a:endParaRPr>
          </a:p>
        </p:txBody>
      </p:sp>
      <p:sp>
        <p:nvSpPr>
          <p:cNvPr id="538630" name="Rectangle 6"/>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3076" name="Rectangle 7"/>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38634" name="Rectangle 10"/>
          <p:cNvSpPr>
            <a:spLocks noGrp="1" noChangeArrowheads="1"/>
          </p:cNvSpPr>
          <p:nvPr>
            <p:ph type="sldNum" sz="quarter" idx="4"/>
          </p:nvPr>
        </p:nvSpPr>
        <p:spPr bwMode="auto">
          <a:xfrm>
            <a:off x="6037342" y="6324600"/>
            <a:ext cx="2420858" cy="319601"/>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effectLst/>
              </a:defRPr>
            </a:lvl1pPr>
          </a:lstStyle>
          <a:p>
            <a:pPr algn="l">
              <a:defRPr/>
            </a:pPr>
            <a:r>
              <a:rPr lang="en-US"/>
              <a:t>                                               </a:t>
            </a:r>
            <a:fld id="{BBAD6785-A54A-448B-9493-0F07FB9AE4D0}" type="slidenum">
              <a:rPr lang="en-US" smtClean="0"/>
              <a:pPr algn="l">
                <a:defRPr/>
              </a:pPr>
              <a:t>‹#›</a:t>
            </a:fld>
            <a:endParaRPr lang="en-US"/>
          </a:p>
        </p:txBody>
      </p:sp>
      <p:sp>
        <p:nvSpPr>
          <p:cNvPr id="538638" name="Rectangle 14"/>
          <p:cNvSpPr>
            <a:spLocks noChangeArrowheads="1"/>
          </p:cNvSpPr>
          <p:nvPr userDrawn="1"/>
        </p:nvSpPr>
        <p:spPr bwMode="auto">
          <a:xfrm>
            <a:off x="0" y="15240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sz="2400">
              <a:effectLst/>
            </a:endParaRPr>
          </a:p>
        </p:txBody>
      </p:sp>
      <p:sp>
        <p:nvSpPr>
          <p:cNvPr id="538637" name="Rectangle 13"/>
          <p:cNvSpPr>
            <a:spLocks noChangeArrowheads="1"/>
          </p:cNvSpPr>
          <p:nvPr userDrawn="1"/>
        </p:nvSpPr>
        <p:spPr bwMode="auto">
          <a:xfrm>
            <a:off x="0" y="1524000"/>
            <a:ext cx="4724400" cy="152400"/>
          </a:xfrm>
          <a:prstGeom prst="rect">
            <a:avLst/>
          </a:prstGeom>
          <a:solidFill>
            <a:schemeClr val="accent1">
              <a:alpha val="50000"/>
            </a:schemeClr>
          </a:solidFill>
          <a:ln w="9525">
            <a:noFill/>
            <a:miter lim="800000"/>
            <a:headEnd/>
            <a:tailEnd/>
          </a:ln>
          <a:effectLst/>
        </p:spPr>
        <p:txBody>
          <a:bodyPr/>
          <a:lstStyle/>
          <a:p>
            <a:pPr>
              <a:defRPr/>
            </a:pPr>
            <a:endParaRPr kumimoji="1" lang="en-US" sz="2400">
              <a:effectLst/>
            </a:endParaRPr>
          </a:p>
        </p:txBody>
      </p:sp>
      <p:pic>
        <p:nvPicPr>
          <p:cNvPr id="8" name="Picture 7" descr="Logo&#10;&#10;Description automatically generated">
            <a:extLst>
              <a:ext uri="{FF2B5EF4-FFF2-40B4-BE49-F238E27FC236}">
                <a16:creationId xmlns:a16="http://schemas.microsoft.com/office/drawing/2014/main" id="{08DF0662-2B92-46CF-A9CC-D7D44022AACC}"/>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108243" y="6228801"/>
            <a:ext cx="514105" cy="511196"/>
          </a:xfrm>
          <a:prstGeom prst="rect">
            <a:avLst/>
          </a:prstGeom>
        </p:spPr>
      </p:pic>
    </p:spTree>
  </p:cSld>
  <p:clrMap bg1="lt1" tx1="dk1" bg2="lt2" tx2="dk2" accent1="accent1" accent2="accent2" accent3="accent3" accent4="accent4" accent5="accent5" accent6="accent6" hlink="hlink" folHlink="folHlink"/>
  <p:sldLayoutIdLst>
    <p:sldLayoutId id="2147485498" r:id="rId1"/>
    <p:sldLayoutId id="2147485483" r:id="rId2"/>
    <p:sldLayoutId id="2147485484" r:id="rId3"/>
    <p:sldLayoutId id="2147485485" r:id="rId4"/>
    <p:sldLayoutId id="2147485486" r:id="rId5"/>
    <p:sldLayoutId id="2147485487" r:id="rId6"/>
    <p:sldLayoutId id="2147485488" r:id="rId7"/>
    <p:sldLayoutId id="2147485489" r:id="rId8"/>
    <p:sldLayoutId id="2147485490" r:id="rId9"/>
    <p:sldLayoutId id="2147485491" r:id="rId10"/>
    <p:sldLayoutId id="2147485492" r:id="rId11"/>
    <p:sldLayoutId id="2147485493" r:id="rId12"/>
    <p:sldLayoutId id="2147485494" r:id="rId13"/>
    <p:sldLayoutId id="2147485495" r:id="rId14"/>
    <p:sldLayoutId id="2147485496" r:id="rId15"/>
  </p:sldLayoutIdLst>
  <p:transition spd="med">
    <p:cut/>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2pPr>
      <a:lvl3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3pPr>
      <a:lvl4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4pPr>
      <a:lvl5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5pPr>
      <a:lvl6pPr marL="4572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accent1"/>
        </a:buClr>
        <a:buSzPct val="150000"/>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rb.texas.gov/state-publications/" TargetMode="External"/><Relationship Id="rId2" Type="http://schemas.openxmlformats.org/officeDocument/2006/relationships/hyperlink" Target="https://www.tpfa.state.tx.us/trainingvideo.asp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34.png"/></Relationships>
</file>

<file path=ppt/slides/_rels/slide4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ctrTitle"/>
          </p:nvPr>
        </p:nvSpPr>
        <p:spPr>
          <a:xfrm>
            <a:off x="609600" y="1066800"/>
            <a:ext cx="8001000" cy="1676400"/>
          </a:xfrm>
        </p:spPr>
        <p:txBody>
          <a:bodyPr/>
          <a:lstStyle/>
          <a:p>
            <a:pPr algn="ctr" eaLnBrk="1" hangingPunct="1">
              <a:defRPr/>
            </a:pPr>
            <a:r>
              <a:rPr kumimoji="1" lang="en-US" sz="3600" b="1" dirty="0">
                <a:solidFill>
                  <a:srgbClr val="0070C0"/>
                </a:solidFill>
                <a:latin typeface="Arial" pitchFamily="34" charset="0"/>
                <a:cs typeface="Arial" pitchFamily="34" charset="0"/>
              </a:rPr>
              <a:t>Texas Public Finance Authority</a:t>
            </a:r>
            <a:br>
              <a:rPr kumimoji="1" lang="en-US" sz="3600" b="1" dirty="0">
                <a:solidFill>
                  <a:srgbClr val="0070C0"/>
                </a:solidFill>
                <a:latin typeface="Arial" pitchFamily="34" charset="0"/>
                <a:cs typeface="Arial" pitchFamily="34" charset="0"/>
              </a:rPr>
            </a:br>
            <a:r>
              <a:rPr kumimoji="1" lang="en-US" sz="2800" b="1" dirty="0">
                <a:solidFill>
                  <a:srgbClr val="0070C0"/>
                </a:solidFill>
                <a:latin typeface="Arial" pitchFamily="34" charset="0"/>
                <a:cs typeface="Arial" pitchFamily="34" charset="0"/>
              </a:rPr>
              <a:t>Pre-Legislative Session</a:t>
            </a:r>
            <a:br>
              <a:rPr kumimoji="1" lang="en-US" sz="2800" b="1" dirty="0">
                <a:solidFill>
                  <a:srgbClr val="0070C0"/>
                </a:solidFill>
                <a:latin typeface="Arial" pitchFamily="34" charset="0"/>
                <a:cs typeface="Arial" pitchFamily="34" charset="0"/>
              </a:rPr>
            </a:br>
            <a:r>
              <a:rPr kumimoji="1" lang="en-US" sz="2800" b="1" dirty="0">
                <a:solidFill>
                  <a:srgbClr val="0070C0"/>
                </a:solidFill>
                <a:latin typeface="Arial" pitchFamily="34" charset="0"/>
                <a:cs typeface="Arial" pitchFamily="34" charset="0"/>
              </a:rPr>
              <a:t>Funding Capitol Projects</a:t>
            </a:r>
          </a:p>
        </p:txBody>
      </p:sp>
      <p:sp>
        <p:nvSpPr>
          <p:cNvPr id="6147" name="Rectangle 3"/>
          <p:cNvSpPr>
            <a:spLocks noGrp="1" noChangeArrowheads="1"/>
          </p:cNvSpPr>
          <p:nvPr>
            <p:ph type="subTitle" idx="1"/>
          </p:nvPr>
        </p:nvSpPr>
        <p:spPr>
          <a:xfrm>
            <a:off x="685800" y="3229896"/>
            <a:ext cx="7391400" cy="3229897"/>
          </a:xfrm>
        </p:spPr>
        <p:txBody>
          <a:bodyPr/>
          <a:lstStyle/>
          <a:p>
            <a:pPr algn="l" eaLnBrk="1" hangingPunct="1">
              <a:lnSpc>
                <a:spcPct val="70000"/>
              </a:lnSpc>
            </a:pPr>
            <a:endParaRPr lang="en-US" sz="2800" dirty="0"/>
          </a:p>
          <a:p>
            <a:pPr algn="l" eaLnBrk="1" hangingPunct="1">
              <a:lnSpc>
                <a:spcPct val="70000"/>
              </a:lnSpc>
            </a:pPr>
            <a:endParaRPr lang="en-US" sz="2800" dirty="0"/>
          </a:p>
          <a:p>
            <a:pPr algn="l" eaLnBrk="1" hangingPunct="1">
              <a:lnSpc>
                <a:spcPct val="70000"/>
              </a:lnSpc>
            </a:pPr>
            <a:r>
              <a:rPr lang="en-US" sz="2800" dirty="0">
                <a:highlight>
                  <a:srgbClr val="FFFFFF"/>
                </a:highlight>
                <a:latin typeface="Arial"/>
                <a:cs typeface="Arial"/>
              </a:rPr>
              <a:t>April 30, 2024</a:t>
            </a:r>
          </a:p>
          <a:p>
            <a:pPr algn="l" eaLnBrk="1" hangingPunct="1">
              <a:lnSpc>
                <a:spcPct val="70000"/>
              </a:lnSpc>
            </a:pPr>
            <a:endParaRPr lang="en-US" sz="2000" dirty="0">
              <a:latin typeface="Arial" charset="0"/>
            </a:endParaRPr>
          </a:p>
          <a:p>
            <a:pPr algn="l" eaLnBrk="1" hangingPunct="1">
              <a:lnSpc>
                <a:spcPct val="70000"/>
              </a:lnSpc>
            </a:pPr>
            <a:endParaRPr lang="en-US" sz="2000" dirty="0">
              <a:latin typeface="Arial" charset="0"/>
            </a:endParaRPr>
          </a:p>
          <a:p>
            <a:pPr algn="l" eaLnBrk="1" hangingPunct="1">
              <a:lnSpc>
                <a:spcPct val="70000"/>
              </a:lnSpc>
            </a:pPr>
            <a:r>
              <a:rPr lang="en-US" sz="2400" dirty="0">
                <a:latin typeface="Arial"/>
                <a:cs typeface="Arial"/>
              </a:rPr>
              <a:t>Texas Public Finance Authority</a:t>
            </a:r>
          </a:p>
          <a:p>
            <a:pPr algn="l" eaLnBrk="1" hangingPunct="1">
              <a:lnSpc>
                <a:spcPct val="70000"/>
              </a:lnSpc>
            </a:pPr>
            <a:r>
              <a:rPr lang="en-US" sz="1800" dirty="0">
                <a:latin typeface="Arial"/>
                <a:cs typeface="Arial"/>
              </a:rPr>
              <a:t>Lee Deviney, Executive Director</a:t>
            </a:r>
          </a:p>
          <a:p>
            <a:pPr algn="l" eaLnBrk="1" hangingPunct="1">
              <a:lnSpc>
                <a:spcPct val="70000"/>
              </a:lnSpc>
            </a:pPr>
            <a:endParaRPr lang="en-US" sz="1800" u="sng" dirty="0">
              <a:solidFill>
                <a:srgbClr val="FF0000"/>
              </a:solidFill>
              <a:latin typeface="Arial"/>
              <a:cs typeface="Arial"/>
            </a:endParaRPr>
          </a:p>
          <a:p>
            <a:pPr algn="l" eaLnBrk="1" hangingPunct="1">
              <a:lnSpc>
                <a:spcPct val="70000"/>
              </a:lnSpc>
            </a:pPr>
            <a:r>
              <a:rPr lang="en-US" sz="1600" u="sng" dirty="0">
                <a:solidFill>
                  <a:srgbClr val="FF0000"/>
                </a:solidFill>
                <a:latin typeface="Arial"/>
                <a:cs typeface="Arial"/>
              </a:rPr>
              <a:t>lee.deviney@tpfa.texas.gov</a:t>
            </a:r>
          </a:p>
          <a:p>
            <a:pPr algn="l" eaLnBrk="1" hangingPunct="1">
              <a:lnSpc>
                <a:spcPct val="70000"/>
              </a:lnSpc>
            </a:pPr>
            <a:r>
              <a:rPr lang="en-US" sz="1600" dirty="0">
                <a:latin typeface="Arial"/>
                <a:cs typeface="Arial"/>
              </a:rPr>
              <a:t>512-463-5544</a:t>
            </a:r>
          </a:p>
          <a:p>
            <a:pPr algn="l" eaLnBrk="1" hangingPunct="1">
              <a:lnSpc>
                <a:spcPct val="70000"/>
              </a:lnSpc>
            </a:pPr>
            <a:r>
              <a:rPr lang="en-US" sz="1600" dirty="0">
                <a:latin typeface="Arial"/>
                <a:cs typeface="Arial"/>
              </a:rPr>
              <a:t>www.tpfa.texas.gov</a:t>
            </a:r>
          </a:p>
          <a:p>
            <a:pPr algn="l" eaLnBrk="1" hangingPunct="1">
              <a:lnSpc>
                <a:spcPct val="70000"/>
              </a:lnSpc>
            </a:pPr>
            <a:r>
              <a:rPr lang="en-US" sz="1600" dirty="0">
                <a:latin typeface="Times New Roman"/>
                <a:cs typeface="Times New Roman"/>
              </a:rPr>
              <a:t>		</a:t>
            </a:r>
            <a:r>
              <a:rPr lang="en-US" sz="1400" dirty="0">
                <a:latin typeface="Times New Roman"/>
                <a:cs typeface="Times New Roman"/>
              </a:rPr>
              <a:t>		</a:t>
            </a:r>
          </a:p>
          <a:p>
            <a:pPr algn="l" eaLnBrk="1" hangingPunct="1">
              <a:lnSpc>
                <a:spcPct val="70000"/>
              </a:lnSpc>
            </a:pPr>
            <a:endParaRPr lang="en-US" sz="1400" dirty="0">
              <a:latin typeface="Arial" charset="0"/>
            </a:endParaRPr>
          </a:p>
        </p:txBody>
      </p:sp>
    </p:spTree>
    <p:extLst>
      <p:ext uri="{BB962C8B-B14F-4D97-AF65-F5344CB8AC3E}">
        <p14:creationId xmlns:p14="http://schemas.microsoft.com/office/powerpoint/2010/main" val="2633907843"/>
      </p:ext>
    </p:extLst>
  </p:cSld>
  <p:clrMapOvr>
    <a:masterClrMapping/>
  </p:clrMapOvr>
  <p:transition spd="med">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1EFB4-297F-86D8-A103-AB47D92F29BC}"/>
              </a:ext>
            </a:extLst>
          </p:cNvPr>
          <p:cNvSpPr>
            <a:spLocks noGrp="1"/>
          </p:cNvSpPr>
          <p:nvPr>
            <p:ph type="title"/>
          </p:nvPr>
        </p:nvSpPr>
        <p:spPr/>
        <p:txBody>
          <a:bodyPr/>
          <a:lstStyle/>
          <a:p>
            <a:r>
              <a:rPr lang="en-US" dirty="0"/>
              <a:t>Authorization and Appropriation</a:t>
            </a:r>
          </a:p>
        </p:txBody>
      </p:sp>
      <p:sp>
        <p:nvSpPr>
          <p:cNvPr id="3" name="Content Placeholder 2">
            <a:extLst>
              <a:ext uri="{FF2B5EF4-FFF2-40B4-BE49-F238E27FC236}">
                <a16:creationId xmlns:a16="http://schemas.microsoft.com/office/drawing/2014/main" id="{AD1FC557-0AF2-EA49-5301-0C32A46C90DF}"/>
              </a:ext>
            </a:extLst>
          </p:cNvPr>
          <p:cNvSpPr>
            <a:spLocks noGrp="1"/>
          </p:cNvSpPr>
          <p:nvPr>
            <p:ph idx="1"/>
          </p:nvPr>
        </p:nvSpPr>
        <p:spPr/>
        <p:txBody>
          <a:bodyPr/>
          <a:lstStyle/>
          <a:p>
            <a:pPr marL="0" indent="0" algn="just">
              <a:buNone/>
            </a:pPr>
            <a:r>
              <a:rPr lang="en-US" sz="2400" dirty="0"/>
              <a:t>State Agencies pursuing a capital project under new or existing authorization must have:</a:t>
            </a:r>
          </a:p>
          <a:p>
            <a:pPr marL="0" indent="0" algn="just">
              <a:buNone/>
            </a:pPr>
            <a:endParaRPr lang="en-US" sz="2400" dirty="0"/>
          </a:p>
          <a:p>
            <a:pPr marL="0" indent="0" algn="just">
              <a:buNone/>
            </a:pPr>
            <a:r>
              <a:rPr lang="en-US" sz="2400" dirty="0"/>
              <a:t>1) an appropriation to fund or finance the project, </a:t>
            </a:r>
          </a:p>
          <a:p>
            <a:pPr marL="0" indent="0" algn="just">
              <a:buNone/>
            </a:pPr>
            <a:endParaRPr lang="en-US" sz="2400" dirty="0"/>
          </a:p>
          <a:p>
            <a:pPr marL="0" indent="0" algn="just">
              <a:buNone/>
            </a:pPr>
            <a:r>
              <a:rPr lang="en-US" sz="2400" dirty="0"/>
              <a:t>2) Capital Budget authority, and</a:t>
            </a:r>
          </a:p>
          <a:p>
            <a:pPr marL="0" indent="0" algn="just">
              <a:buNone/>
            </a:pPr>
            <a:endParaRPr lang="en-US" sz="2400" dirty="0"/>
          </a:p>
          <a:p>
            <a:pPr marL="0" indent="0" algn="just">
              <a:buNone/>
            </a:pPr>
            <a:r>
              <a:rPr lang="en-US" sz="2400" dirty="0"/>
              <a:t>3) an appropriation for debt service is also required for debt financed projects.</a:t>
            </a:r>
          </a:p>
        </p:txBody>
      </p:sp>
      <p:sp>
        <p:nvSpPr>
          <p:cNvPr id="4" name="Slide Number Placeholder 3">
            <a:extLst>
              <a:ext uri="{FF2B5EF4-FFF2-40B4-BE49-F238E27FC236}">
                <a16:creationId xmlns:a16="http://schemas.microsoft.com/office/drawing/2014/main" id="{02BE6943-7611-9DE1-F392-A81764DA0E34}"/>
              </a:ext>
            </a:extLst>
          </p:cNvPr>
          <p:cNvSpPr>
            <a:spLocks noGrp="1"/>
          </p:cNvSpPr>
          <p:nvPr>
            <p:ph type="sldNum" sz="quarter" idx="10"/>
          </p:nvPr>
        </p:nvSpPr>
        <p:spPr/>
        <p:txBody>
          <a:bodyPr/>
          <a:lstStyle/>
          <a:p>
            <a:pPr>
              <a:defRPr/>
            </a:pPr>
            <a:fld id="{44174204-8A5A-4378-BEE6-D44BEEDE0C2A}" type="slidenum">
              <a:rPr lang="en-US" smtClean="0"/>
              <a:pPr>
                <a:defRPr/>
              </a:pPr>
              <a:t>10</a:t>
            </a:fld>
            <a:endParaRPr lang="en-US" dirty="0"/>
          </a:p>
        </p:txBody>
      </p:sp>
    </p:spTree>
    <p:extLst>
      <p:ext uri="{BB962C8B-B14F-4D97-AF65-F5344CB8AC3E}">
        <p14:creationId xmlns:p14="http://schemas.microsoft.com/office/powerpoint/2010/main" val="954004975"/>
      </p:ext>
    </p:extLst>
  </p:cSld>
  <p:clrMapOvr>
    <a:masterClrMapping/>
  </p:clrMapOvr>
  <p:transition spd="med">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F166E-9DBE-589D-2430-AE3DB496B837}"/>
              </a:ext>
            </a:extLst>
          </p:cNvPr>
          <p:cNvSpPr>
            <a:spLocks noGrp="1"/>
          </p:cNvSpPr>
          <p:nvPr>
            <p:ph type="title"/>
          </p:nvPr>
        </p:nvSpPr>
        <p:spPr/>
        <p:txBody>
          <a:bodyPr/>
          <a:lstStyle/>
          <a:p>
            <a:r>
              <a:rPr lang="en-US" dirty="0"/>
              <a:t>Planning a Capital Project</a:t>
            </a:r>
          </a:p>
        </p:txBody>
      </p:sp>
      <p:sp>
        <p:nvSpPr>
          <p:cNvPr id="3" name="Content Placeholder 2">
            <a:extLst>
              <a:ext uri="{FF2B5EF4-FFF2-40B4-BE49-F238E27FC236}">
                <a16:creationId xmlns:a16="http://schemas.microsoft.com/office/drawing/2014/main" id="{AA9C8024-792C-1118-71D7-C657EDF089A8}"/>
              </a:ext>
            </a:extLst>
          </p:cNvPr>
          <p:cNvSpPr>
            <a:spLocks noGrp="1"/>
          </p:cNvSpPr>
          <p:nvPr>
            <p:ph idx="1"/>
          </p:nvPr>
        </p:nvSpPr>
        <p:spPr/>
        <p:txBody>
          <a:bodyPr/>
          <a:lstStyle/>
          <a:p>
            <a:pPr marL="0" indent="0">
              <a:buNone/>
            </a:pPr>
            <a:r>
              <a:rPr lang="en-US" sz="2400" dirty="0"/>
              <a:t>Bond Review Board and Texas Higher Education Coordinating Board Capital Expenditure Plan </a:t>
            </a:r>
          </a:p>
          <a:p>
            <a:pPr lvl="1">
              <a:buFont typeface="Courier New" panose="02070309020205020404" pitchFamily="49" charset="0"/>
              <a:buChar char="o"/>
            </a:pPr>
            <a:r>
              <a:rPr lang="en-US" sz="2400" b="0" dirty="0"/>
              <a:t>Required by GAA, Art. IX, Sec. 11.03</a:t>
            </a:r>
          </a:p>
          <a:p>
            <a:pPr lvl="1">
              <a:buFont typeface="Courier New" panose="02070309020205020404" pitchFamily="49" charset="0"/>
              <a:buChar char="o"/>
            </a:pPr>
            <a:r>
              <a:rPr lang="en-US" sz="2400" b="0" dirty="0"/>
              <a:t>(Mid-April to July 1, 2024)</a:t>
            </a:r>
          </a:p>
          <a:p>
            <a:pPr marL="0" indent="0">
              <a:buNone/>
            </a:pPr>
            <a:endParaRPr lang="en-US" sz="2400" dirty="0"/>
          </a:p>
          <a:p>
            <a:pPr marL="0" indent="0">
              <a:buNone/>
            </a:pPr>
            <a:r>
              <a:rPr lang="en-US" sz="2400" dirty="0"/>
              <a:t>Legislative Appropriations Request </a:t>
            </a:r>
          </a:p>
          <a:p>
            <a:pPr lvl="1">
              <a:buFont typeface="Courier New" panose="02070309020205020404" pitchFamily="49" charset="0"/>
              <a:buChar char="o"/>
            </a:pPr>
            <a:r>
              <a:rPr lang="en-US" sz="2400" b="0" dirty="0"/>
              <a:t>Capital Budget Schedules</a:t>
            </a:r>
          </a:p>
          <a:p>
            <a:pPr lvl="1">
              <a:buFont typeface="Courier New" panose="02070309020205020404" pitchFamily="49" charset="0"/>
              <a:buChar char="o"/>
            </a:pPr>
            <a:r>
              <a:rPr lang="en-US" sz="2400" b="0" dirty="0"/>
              <a:t>Type of Financing (cash or debt financing)</a:t>
            </a:r>
          </a:p>
          <a:p>
            <a:pPr lvl="1">
              <a:buFont typeface="Courier New" panose="02070309020205020404" pitchFamily="49" charset="0"/>
              <a:buChar char="o"/>
            </a:pPr>
            <a:r>
              <a:rPr lang="en-US" sz="2400" b="0" dirty="0"/>
              <a:t>Method of Financing (fund source)</a:t>
            </a:r>
          </a:p>
        </p:txBody>
      </p:sp>
      <p:sp>
        <p:nvSpPr>
          <p:cNvPr id="4" name="Slide Number Placeholder 3">
            <a:extLst>
              <a:ext uri="{FF2B5EF4-FFF2-40B4-BE49-F238E27FC236}">
                <a16:creationId xmlns:a16="http://schemas.microsoft.com/office/drawing/2014/main" id="{5FBE7C62-05CB-B41A-80D8-76185B2F7C55}"/>
              </a:ext>
            </a:extLst>
          </p:cNvPr>
          <p:cNvSpPr>
            <a:spLocks noGrp="1"/>
          </p:cNvSpPr>
          <p:nvPr>
            <p:ph type="sldNum" sz="quarter" idx="10"/>
          </p:nvPr>
        </p:nvSpPr>
        <p:spPr/>
        <p:txBody>
          <a:bodyPr/>
          <a:lstStyle/>
          <a:p>
            <a:pPr>
              <a:defRPr/>
            </a:pPr>
            <a:fld id="{44174204-8A5A-4378-BEE6-D44BEEDE0C2A}" type="slidenum">
              <a:rPr lang="en-US" smtClean="0"/>
              <a:pPr>
                <a:defRPr/>
              </a:pPr>
              <a:t>11</a:t>
            </a:fld>
            <a:endParaRPr lang="en-US" dirty="0"/>
          </a:p>
        </p:txBody>
      </p:sp>
    </p:spTree>
    <p:extLst>
      <p:ext uri="{BB962C8B-B14F-4D97-AF65-F5344CB8AC3E}">
        <p14:creationId xmlns:p14="http://schemas.microsoft.com/office/powerpoint/2010/main" val="2574154667"/>
      </p:ext>
    </p:extLst>
  </p:cSld>
  <p:clrMapOvr>
    <a:masterClrMapping/>
  </p:clrMapOvr>
  <p:transition spd="med">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933F5-FA0C-0447-88C1-15962D9F0193}"/>
              </a:ext>
            </a:extLst>
          </p:cNvPr>
          <p:cNvSpPr>
            <a:spLocks noGrp="1"/>
          </p:cNvSpPr>
          <p:nvPr>
            <p:ph type="title"/>
          </p:nvPr>
        </p:nvSpPr>
        <p:spPr>
          <a:xfrm>
            <a:off x="685800" y="533400"/>
            <a:ext cx="7772400" cy="1143000"/>
          </a:xfrm>
        </p:spPr>
        <p:txBody>
          <a:bodyPr/>
          <a:lstStyle/>
          <a:p>
            <a:r>
              <a:rPr lang="en-US" sz="3200" dirty="0"/>
              <a:t>Capital Projects and </a:t>
            </a:r>
            <a:br>
              <a:rPr lang="en-US" sz="3200" dirty="0"/>
            </a:br>
            <a:r>
              <a:rPr lang="en-US" sz="3200" dirty="0"/>
              <a:t>Legislative Appropriations Request</a:t>
            </a:r>
          </a:p>
        </p:txBody>
      </p:sp>
      <p:sp>
        <p:nvSpPr>
          <p:cNvPr id="3" name="Content Placeholder 2">
            <a:extLst>
              <a:ext uri="{FF2B5EF4-FFF2-40B4-BE49-F238E27FC236}">
                <a16:creationId xmlns:a16="http://schemas.microsoft.com/office/drawing/2014/main" id="{1975E03F-3D3F-589A-047C-2EFEF258F1B1}"/>
              </a:ext>
            </a:extLst>
          </p:cNvPr>
          <p:cNvSpPr>
            <a:spLocks noGrp="1"/>
          </p:cNvSpPr>
          <p:nvPr>
            <p:ph idx="1"/>
          </p:nvPr>
        </p:nvSpPr>
        <p:spPr/>
        <p:txBody>
          <a:bodyPr/>
          <a:lstStyle/>
          <a:p>
            <a:pPr marL="0" indent="0" algn="just">
              <a:buNone/>
            </a:pPr>
            <a:r>
              <a:rPr lang="en-US" sz="2400" dirty="0"/>
              <a:t>Capital Projects may be authorized by a bill that amends general law or in the GAA.</a:t>
            </a:r>
          </a:p>
          <a:p>
            <a:pPr marL="0" indent="0" algn="just">
              <a:buNone/>
            </a:pPr>
            <a:endParaRPr lang="en-US" sz="2400" dirty="0"/>
          </a:p>
          <a:p>
            <a:pPr marL="0" indent="0" algn="just">
              <a:buNone/>
            </a:pPr>
            <a:r>
              <a:rPr lang="en-US" sz="2400" dirty="0"/>
              <a:t>The Legislature may wish to fund capital projects through the issuance of general obligation (GO) bonds.  In addition to statutory authorization and appropriation, General Obligation bond financing requires voter approval of an amendment to the state constitution.</a:t>
            </a:r>
          </a:p>
        </p:txBody>
      </p:sp>
      <p:sp>
        <p:nvSpPr>
          <p:cNvPr id="4" name="Slide Number Placeholder 3">
            <a:extLst>
              <a:ext uri="{FF2B5EF4-FFF2-40B4-BE49-F238E27FC236}">
                <a16:creationId xmlns:a16="http://schemas.microsoft.com/office/drawing/2014/main" id="{41D5FD07-B105-92CE-8FAA-D40042A3CAC6}"/>
              </a:ext>
            </a:extLst>
          </p:cNvPr>
          <p:cNvSpPr>
            <a:spLocks noGrp="1"/>
          </p:cNvSpPr>
          <p:nvPr>
            <p:ph type="sldNum" sz="quarter" idx="10"/>
          </p:nvPr>
        </p:nvSpPr>
        <p:spPr/>
        <p:txBody>
          <a:bodyPr/>
          <a:lstStyle/>
          <a:p>
            <a:pPr>
              <a:defRPr/>
            </a:pPr>
            <a:fld id="{44174204-8A5A-4378-BEE6-D44BEEDE0C2A}" type="slidenum">
              <a:rPr lang="en-US" smtClean="0"/>
              <a:pPr>
                <a:defRPr/>
              </a:pPr>
              <a:t>12</a:t>
            </a:fld>
            <a:endParaRPr lang="en-US" dirty="0"/>
          </a:p>
        </p:txBody>
      </p:sp>
    </p:spTree>
    <p:extLst>
      <p:ext uri="{BB962C8B-B14F-4D97-AF65-F5344CB8AC3E}">
        <p14:creationId xmlns:p14="http://schemas.microsoft.com/office/powerpoint/2010/main" val="2406975108"/>
      </p:ext>
    </p:extLst>
  </p:cSld>
  <p:clrMapOvr>
    <a:masterClrMapping/>
  </p:clrMapOvr>
  <p:transition spd="med">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933F5-FA0C-0447-88C1-15962D9F0193}"/>
              </a:ext>
            </a:extLst>
          </p:cNvPr>
          <p:cNvSpPr>
            <a:spLocks noGrp="1"/>
          </p:cNvSpPr>
          <p:nvPr>
            <p:ph type="title"/>
          </p:nvPr>
        </p:nvSpPr>
        <p:spPr>
          <a:xfrm>
            <a:off x="685800" y="533400"/>
            <a:ext cx="7772400" cy="1143000"/>
          </a:xfrm>
        </p:spPr>
        <p:txBody>
          <a:bodyPr/>
          <a:lstStyle/>
          <a:p>
            <a:r>
              <a:rPr lang="en-US" sz="3200" dirty="0"/>
              <a:t>Capital Projects and </a:t>
            </a:r>
            <a:br>
              <a:rPr lang="en-US" sz="3200" dirty="0"/>
            </a:br>
            <a:r>
              <a:rPr lang="en-US" sz="3200" dirty="0"/>
              <a:t>Legislative Appropriations Request</a:t>
            </a:r>
          </a:p>
        </p:txBody>
      </p:sp>
      <p:sp>
        <p:nvSpPr>
          <p:cNvPr id="3" name="Content Placeholder 2">
            <a:extLst>
              <a:ext uri="{FF2B5EF4-FFF2-40B4-BE49-F238E27FC236}">
                <a16:creationId xmlns:a16="http://schemas.microsoft.com/office/drawing/2014/main" id="{1975E03F-3D3F-589A-047C-2EFEF258F1B1}"/>
              </a:ext>
            </a:extLst>
          </p:cNvPr>
          <p:cNvSpPr>
            <a:spLocks noGrp="1"/>
          </p:cNvSpPr>
          <p:nvPr>
            <p:ph idx="1"/>
          </p:nvPr>
        </p:nvSpPr>
        <p:spPr/>
        <p:txBody>
          <a:bodyPr/>
          <a:lstStyle/>
          <a:p>
            <a:pPr marL="0" indent="0">
              <a:buNone/>
            </a:pPr>
            <a:r>
              <a:rPr lang="en-US" sz="2400" dirty="0"/>
              <a:t>In all cases appropriations for a capital project will be required and are typically addressed in the Legislative Appropriations Request.</a:t>
            </a:r>
          </a:p>
        </p:txBody>
      </p:sp>
      <p:sp>
        <p:nvSpPr>
          <p:cNvPr id="4" name="Slide Number Placeholder 3">
            <a:extLst>
              <a:ext uri="{FF2B5EF4-FFF2-40B4-BE49-F238E27FC236}">
                <a16:creationId xmlns:a16="http://schemas.microsoft.com/office/drawing/2014/main" id="{41D5FD07-B105-92CE-8FAA-D40042A3CAC6}"/>
              </a:ext>
            </a:extLst>
          </p:cNvPr>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4174204-8A5A-4378-BEE6-D44BEEDE0C2A}" type="slidenum">
              <a:rPr kumimoji="0" lang="en-US" sz="1200" b="0" i="0" u="none" strike="noStrike" kern="1200" cap="none" spc="0" normalizeH="0" baseline="0" noProof="0" smtClean="0">
                <a:ln>
                  <a:noFill/>
                </a:ln>
                <a:solidFill>
                  <a:srgbClr val="000000"/>
                </a:solidFill>
                <a:effectLst/>
                <a:uLnTx/>
                <a:uFillTx/>
                <a:latin typeface="Arial (Body)"/>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sz="1200" b="0" i="0" u="none" strike="noStrike" kern="1200" cap="none" spc="0" normalizeH="0" baseline="0" noProof="0" dirty="0">
              <a:ln>
                <a:noFill/>
              </a:ln>
              <a:solidFill>
                <a:srgbClr val="000000"/>
              </a:solidFill>
              <a:effectLst/>
              <a:uLnTx/>
              <a:uFillTx/>
              <a:latin typeface="Arial (Body)"/>
              <a:ea typeface="+mn-ea"/>
              <a:cs typeface="+mn-cs"/>
            </a:endParaRPr>
          </a:p>
        </p:txBody>
      </p:sp>
    </p:spTree>
    <p:extLst>
      <p:ext uri="{BB962C8B-B14F-4D97-AF65-F5344CB8AC3E}">
        <p14:creationId xmlns:p14="http://schemas.microsoft.com/office/powerpoint/2010/main" val="1415485922"/>
      </p:ext>
    </p:extLst>
  </p:cSld>
  <p:clrMapOvr>
    <a:masterClrMapping/>
  </p:clrMapOvr>
  <p:transition spd="med">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1" name="Rectangle 3"/>
          <p:cNvSpPr>
            <a:spLocks noGrp="1" noChangeArrowheads="1"/>
          </p:cNvSpPr>
          <p:nvPr>
            <p:ph idx="1"/>
          </p:nvPr>
        </p:nvSpPr>
        <p:spPr>
          <a:xfrm>
            <a:off x="533399" y="1936955"/>
            <a:ext cx="7951839" cy="4471783"/>
          </a:xfrm>
        </p:spPr>
        <p:txBody>
          <a:bodyPr>
            <a:normAutofit lnSpcReduction="10000"/>
          </a:bodyPr>
          <a:lstStyle/>
          <a:p>
            <a:pPr marL="365760" indent="-256032" eaLnBrk="1" fontAlgn="auto" hangingPunct="1">
              <a:spcAft>
                <a:spcPts val="0"/>
              </a:spcAft>
              <a:buFont typeface="Wingdings 3"/>
              <a:buChar char=""/>
              <a:defRPr/>
            </a:pPr>
            <a:r>
              <a:rPr lang="en-US" sz="2600" dirty="0">
                <a:latin typeface="Arial (Body)"/>
              </a:rPr>
              <a:t>Project description </a:t>
            </a:r>
          </a:p>
          <a:p>
            <a:pPr marL="621792" lvl="1" eaLnBrk="1" fontAlgn="auto" hangingPunct="1">
              <a:spcBef>
                <a:spcPts val="324"/>
              </a:spcBef>
              <a:spcAft>
                <a:spcPts val="0"/>
              </a:spcAft>
              <a:buFont typeface="Verdana"/>
              <a:buChar char="◦"/>
              <a:defRPr/>
            </a:pPr>
            <a:r>
              <a:rPr lang="en-US" sz="2100" b="0" dirty="0">
                <a:latin typeface="Arial (Body)"/>
              </a:rPr>
              <a:t>What do you need the money for? </a:t>
            </a:r>
            <a:endParaRPr lang="en-US" sz="2200" b="0" dirty="0">
              <a:latin typeface="Arial (Body)"/>
            </a:endParaRPr>
          </a:p>
          <a:p>
            <a:pPr marL="365760" indent="-256032" eaLnBrk="1" fontAlgn="auto" hangingPunct="1">
              <a:spcAft>
                <a:spcPts val="0"/>
              </a:spcAft>
              <a:buFont typeface="Wingdings 3"/>
              <a:buChar char=""/>
              <a:defRPr/>
            </a:pPr>
            <a:r>
              <a:rPr lang="en-US" sz="2600" dirty="0">
                <a:latin typeface="Arial (Body)"/>
              </a:rPr>
              <a:t>Timing of funding </a:t>
            </a:r>
          </a:p>
          <a:p>
            <a:pPr marL="621792" lvl="1" eaLnBrk="1" fontAlgn="auto" hangingPunct="1">
              <a:spcBef>
                <a:spcPts val="324"/>
              </a:spcBef>
              <a:spcAft>
                <a:spcPts val="0"/>
              </a:spcAft>
              <a:buFont typeface="Verdana"/>
              <a:buChar char="◦"/>
              <a:defRPr/>
            </a:pPr>
            <a:r>
              <a:rPr lang="en-US" sz="2100" b="0" dirty="0">
                <a:latin typeface="Arial (Body)"/>
              </a:rPr>
              <a:t>How much money will the agency need?</a:t>
            </a:r>
          </a:p>
          <a:p>
            <a:pPr marL="621792" lvl="1" eaLnBrk="1" fontAlgn="auto" hangingPunct="1">
              <a:spcBef>
                <a:spcPts val="324"/>
              </a:spcBef>
              <a:spcAft>
                <a:spcPts val="0"/>
              </a:spcAft>
              <a:buFont typeface="Verdana"/>
              <a:buChar char="◦"/>
              <a:defRPr/>
            </a:pPr>
            <a:r>
              <a:rPr lang="en-US" sz="2100" b="0" dirty="0">
                <a:latin typeface="Arial (Body)"/>
              </a:rPr>
              <a:t>When is it needed? </a:t>
            </a:r>
          </a:p>
          <a:p>
            <a:pPr marL="365760" indent="-256032" eaLnBrk="1" fontAlgn="auto" hangingPunct="1">
              <a:spcAft>
                <a:spcPts val="0"/>
              </a:spcAft>
              <a:buFont typeface="Wingdings 3"/>
              <a:buChar char=""/>
              <a:defRPr/>
            </a:pPr>
            <a:r>
              <a:rPr lang="en-US" sz="2600" dirty="0">
                <a:latin typeface="Arial (Body)"/>
              </a:rPr>
              <a:t>Special information </a:t>
            </a:r>
          </a:p>
          <a:p>
            <a:pPr marL="621792" lvl="1" eaLnBrk="1" fontAlgn="auto" hangingPunct="1">
              <a:spcBef>
                <a:spcPts val="324"/>
              </a:spcBef>
              <a:spcAft>
                <a:spcPts val="0"/>
              </a:spcAft>
              <a:buFont typeface="Verdana"/>
              <a:buChar char="◦"/>
              <a:defRPr/>
            </a:pPr>
            <a:r>
              <a:rPr lang="en-US" sz="2100" b="0" dirty="0">
                <a:latin typeface="Arial (Body)"/>
              </a:rPr>
              <a:t>Examples: Use of facility by entities other than state or local governments; management contracts; repayment sources other than General Revenue</a:t>
            </a:r>
          </a:p>
          <a:p>
            <a:pPr marL="365760" indent="-256032" eaLnBrk="1" fontAlgn="auto" hangingPunct="1">
              <a:spcAft>
                <a:spcPts val="0"/>
              </a:spcAft>
              <a:buFont typeface="Wingdings 3"/>
              <a:buChar char=""/>
              <a:defRPr/>
            </a:pPr>
            <a:r>
              <a:rPr lang="en-US" sz="2600" dirty="0">
                <a:latin typeface="Arial (Body)"/>
              </a:rPr>
              <a:t>Key agency roles</a:t>
            </a:r>
          </a:p>
          <a:p>
            <a:pPr marL="621792" lvl="1" eaLnBrk="1" fontAlgn="auto" hangingPunct="1">
              <a:spcBef>
                <a:spcPts val="324"/>
              </a:spcBef>
              <a:spcAft>
                <a:spcPts val="0"/>
              </a:spcAft>
              <a:buFont typeface="Verdana"/>
              <a:buChar char="◦"/>
              <a:defRPr/>
            </a:pPr>
            <a:r>
              <a:rPr lang="en-US" sz="2100" b="0" dirty="0">
                <a:latin typeface="Arial (Body)"/>
              </a:rPr>
              <a:t>Governing Board, Finance/Budget and Accounting, Project Manager, and General Counsel</a:t>
            </a:r>
          </a:p>
        </p:txBody>
      </p:sp>
      <p:sp>
        <p:nvSpPr>
          <p:cNvPr id="293890" name="Rectangle 2"/>
          <p:cNvSpPr>
            <a:spLocks noGrp="1" noChangeArrowheads="1"/>
          </p:cNvSpPr>
          <p:nvPr>
            <p:ph type="title"/>
          </p:nvPr>
        </p:nvSpPr>
        <p:spPr>
          <a:xfrm>
            <a:off x="762000" y="457200"/>
            <a:ext cx="7467600" cy="990600"/>
          </a:xfrm>
        </p:spPr>
        <p:txBody>
          <a:bodyPr>
            <a:normAutofit fontScale="90000"/>
          </a:bodyPr>
          <a:lstStyle/>
          <a:p>
            <a:pPr eaLnBrk="1" fontAlgn="auto" hangingPunct="1">
              <a:spcAft>
                <a:spcPts val="0"/>
              </a:spcAft>
              <a:defRPr/>
            </a:pPr>
            <a:r>
              <a:rPr lang="en-US" dirty="0">
                <a:latin typeface="Arial" panose="020B0604020202020204" pitchFamily="34" charset="0"/>
                <a:cs typeface="Arial" panose="020B0604020202020204" pitchFamily="34" charset="0"/>
              </a:rPr>
              <a:t>Pre-planning for new bond authority</a:t>
            </a:r>
          </a:p>
        </p:txBody>
      </p:sp>
      <p:sp>
        <p:nvSpPr>
          <p:cNvPr id="50180"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14</a:t>
            </a:fld>
            <a:endParaRPr lang="en-US"/>
          </a:p>
        </p:txBody>
      </p:sp>
    </p:spTree>
  </p:cSld>
  <p:clrMapOvr>
    <a:masterClrMapping/>
  </p:clrMapOvr>
  <p:transition spd="med">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79CF0-4BAA-8E5D-9AFE-853EC47AB4D6}"/>
              </a:ext>
            </a:extLst>
          </p:cNvPr>
          <p:cNvSpPr>
            <a:spLocks noGrp="1"/>
          </p:cNvSpPr>
          <p:nvPr>
            <p:ph type="title"/>
          </p:nvPr>
        </p:nvSpPr>
        <p:spPr/>
        <p:txBody>
          <a:bodyPr/>
          <a:lstStyle/>
          <a:p>
            <a:r>
              <a:rPr lang="en-US" dirty="0"/>
              <a:t>II. Governmental Debt Financing</a:t>
            </a:r>
          </a:p>
        </p:txBody>
      </p:sp>
      <p:sp>
        <p:nvSpPr>
          <p:cNvPr id="3" name="Content Placeholder 2">
            <a:extLst>
              <a:ext uri="{FF2B5EF4-FFF2-40B4-BE49-F238E27FC236}">
                <a16:creationId xmlns:a16="http://schemas.microsoft.com/office/drawing/2014/main" id="{2AA40E25-1574-098C-BAF4-67B69EE13BBD}"/>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68EB73C4-BECC-FD46-B222-7F545EFA5381}"/>
              </a:ext>
            </a:extLst>
          </p:cNvPr>
          <p:cNvSpPr>
            <a:spLocks noGrp="1"/>
          </p:cNvSpPr>
          <p:nvPr>
            <p:ph type="sldNum" sz="quarter" idx="10"/>
          </p:nvPr>
        </p:nvSpPr>
        <p:spPr/>
        <p:txBody>
          <a:bodyPr/>
          <a:lstStyle/>
          <a:p>
            <a:pPr>
              <a:defRPr/>
            </a:pPr>
            <a:fld id="{44174204-8A5A-4378-BEE6-D44BEEDE0C2A}" type="slidenum">
              <a:rPr lang="en-US" smtClean="0"/>
              <a:pPr>
                <a:defRPr/>
              </a:pPr>
              <a:t>15</a:t>
            </a:fld>
            <a:endParaRPr lang="en-US" dirty="0"/>
          </a:p>
        </p:txBody>
      </p:sp>
    </p:spTree>
    <p:extLst>
      <p:ext uri="{BB962C8B-B14F-4D97-AF65-F5344CB8AC3E}">
        <p14:creationId xmlns:p14="http://schemas.microsoft.com/office/powerpoint/2010/main" val="3456258377"/>
      </p:ext>
    </p:extLst>
  </p:cSld>
  <p:clrMapOvr>
    <a:masterClrMapping/>
  </p:clrMapOvr>
  <p:transition spd="med">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16</a:t>
            </a:fld>
            <a:endParaRPr lang="en-US" dirty="0"/>
          </a:p>
        </p:txBody>
      </p:sp>
      <p:sp>
        <p:nvSpPr>
          <p:cNvPr id="1069058" name="Rectangle 2"/>
          <p:cNvSpPr>
            <a:spLocks noGrp="1" noChangeArrowheads="1"/>
          </p:cNvSpPr>
          <p:nvPr>
            <p:ph type="title"/>
          </p:nvPr>
        </p:nvSpPr>
        <p:spPr>
          <a:xfrm>
            <a:off x="457200" y="762000"/>
            <a:ext cx="8686800" cy="762000"/>
          </a:xfrm>
        </p:spPr>
        <p:txBody>
          <a:bodyPr>
            <a:scene3d>
              <a:camera prst="orthographicFront"/>
              <a:lightRig rig="soft" dir="t"/>
            </a:scene3d>
            <a:sp3d prstMaterial="softEdge">
              <a:bevelT w="0" h="25400"/>
            </a:sp3d>
          </a:bodyPr>
          <a:lstStyle/>
          <a:p>
            <a:pPr eaLnBrk="1" hangingPunct="1">
              <a:defRPr/>
            </a:pPr>
            <a:r>
              <a:rPr lang="en-US" dirty="0">
                <a:cs typeface="Arial" panose="020B0604020202020204" pitchFamily="34" charset="0"/>
              </a:rPr>
              <a:t>Governmental Debt</a:t>
            </a:r>
            <a:endParaRPr lang="en-US" dirty="0">
              <a:effectLst>
                <a:glow rad="63500">
                  <a:schemeClr val="tx1">
                    <a:alpha val="40000"/>
                  </a:schemeClr>
                </a:glow>
                <a:outerShdw blurRad="38100" dist="38100" dir="2700000" algn="tl">
                  <a:schemeClr val="tx1"/>
                </a:outerShdw>
              </a:effectLst>
              <a:cs typeface="Arial" pitchFamily="34" charset="0"/>
            </a:endParaRPr>
          </a:p>
        </p:txBody>
      </p:sp>
      <p:sp>
        <p:nvSpPr>
          <p:cNvPr id="28676" name="Rectangle 3"/>
          <p:cNvSpPr>
            <a:spLocks noGrp="1" noChangeArrowheads="1"/>
          </p:cNvSpPr>
          <p:nvPr>
            <p:ph type="body" idx="1"/>
          </p:nvPr>
        </p:nvSpPr>
        <p:spPr>
          <a:xfrm>
            <a:off x="457200" y="1752600"/>
            <a:ext cx="8229600" cy="4254500"/>
          </a:xfrm>
        </p:spPr>
        <p:txBody>
          <a:bodyPr/>
          <a:lstStyle/>
          <a:p>
            <a:pPr marL="0" indent="0" eaLnBrk="1" hangingPunct="1">
              <a:spcAft>
                <a:spcPts val="600"/>
              </a:spcAft>
              <a:buClrTx/>
              <a:buSzPct val="100000"/>
              <a:buNone/>
            </a:pPr>
            <a:r>
              <a:rPr lang="en-US" dirty="0">
                <a:latin typeface="Arial (Body)"/>
                <a:cs typeface="Arial" charset="0"/>
              </a:rPr>
              <a:t>Debt Issuance is a discretionary financing tool that may be used to:</a:t>
            </a:r>
          </a:p>
          <a:p>
            <a:pPr marL="0" indent="0" eaLnBrk="1" hangingPunct="1">
              <a:spcAft>
                <a:spcPts val="600"/>
              </a:spcAft>
              <a:buClrTx/>
              <a:buSzPct val="100000"/>
              <a:buNone/>
            </a:pPr>
            <a:endParaRPr lang="en-US" sz="1000" dirty="0">
              <a:latin typeface="Arial (Body)"/>
              <a:cs typeface="Arial" charset="0"/>
            </a:endParaRPr>
          </a:p>
          <a:p>
            <a:pPr eaLnBrk="1" hangingPunct="1">
              <a:spcAft>
                <a:spcPts val="600"/>
              </a:spcAft>
              <a:buClr>
                <a:srgbClr val="0039E5"/>
              </a:buClr>
              <a:buSzPct val="100000"/>
              <a:buFont typeface="Arial" panose="020B0604020202020204" pitchFamily="34" charset="0"/>
              <a:buChar char="•"/>
            </a:pPr>
            <a:r>
              <a:rPr lang="en-US" sz="2600" b="0" dirty="0">
                <a:latin typeface="Arial (Body)"/>
                <a:cs typeface="Arial" charset="0"/>
              </a:rPr>
              <a:t>Conserve current revenue</a:t>
            </a:r>
          </a:p>
          <a:p>
            <a:pPr eaLnBrk="1" hangingPunct="1">
              <a:spcAft>
                <a:spcPts val="600"/>
              </a:spcAft>
              <a:buClr>
                <a:srgbClr val="0039E5"/>
              </a:buClr>
              <a:buSzPct val="100000"/>
              <a:buFont typeface="Arial" panose="020B0604020202020204" pitchFamily="34" charset="0"/>
              <a:buChar char="•"/>
            </a:pPr>
            <a:r>
              <a:rPr lang="en-US" sz="2600" b="0" dirty="0">
                <a:latin typeface="Arial (Body)"/>
                <a:cs typeface="Arial" charset="0"/>
              </a:rPr>
              <a:t>Match capital project costs to useful life of the asset</a:t>
            </a:r>
          </a:p>
          <a:p>
            <a:pPr eaLnBrk="1" hangingPunct="1">
              <a:spcAft>
                <a:spcPts val="600"/>
              </a:spcAft>
              <a:buClr>
                <a:srgbClr val="0039E5"/>
              </a:buClr>
              <a:buSzPct val="100000"/>
              <a:buFont typeface="Arial" panose="020B0604020202020204" pitchFamily="34" charset="0"/>
              <a:buChar char="•"/>
            </a:pPr>
            <a:r>
              <a:rPr lang="en-US" sz="2600" b="0" dirty="0">
                <a:latin typeface="Arial (Body)"/>
                <a:cs typeface="Arial" charset="0"/>
              </a:rPr>
              <a:t>Manage cash flow</a:t>
            </a:r>
            <a:endParaRPr lang="en-US" sz="1800" b="0" i="1" dirty="0">
              <a:latin typeface="Arial (Body)"/>
              <a:cs typeface="Arial" charset="0"/>
            </a:endParaRPr>
          </a:p>
        </p:txBody>
      </p:sp>
    </p:spTree>
    <p:extLst>
      <p:ext uri="{BB962C8B-B14F-4D97-AF65-F5344CB8AC3E}">
        <p14:creationId xmlns:p14="http://schemas.microsoft.com/office/powerpoint/2010/main" val="3480042607"/>
      </p:ext>
    </p:extLst>
  </p:cSld>
  <p:clrMapOvr>
    <a:masterClrMapping/>
  </p:clrMapOvr>
  <p:transition spd="med">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0930B-06B4-7089-3DBC-3C5E39B04F67}"/>
              </a:ext>
            </a:extLst>
          </p:cNvPr>
          <p:cNvSpPr>
            <a:spLocks noGrp="1"/>
          </p:cNvSpPr>
          <p:nvPr>
            <p:ph type="title"/>
          </p:nvPr>
        </p:nvSpPr>
        <p:spPr/>
        <p:txBody>
          <a:bodyPr/>
          <a:lstStyle/>
          <a:p>
            <a:r>
              <a:rPr lang="en-US" sz="3600" dirty="0"/>
              <a:t>Funding Capital Projects with Debt</a:t>
            </a:r>
          </a:p>
        </p:txBody>
      </p:sp>
      <p:sp>
        <p:nvSpPr>
          <p:cNvPr id="3" name="Content Placeholder 2">
            <a:extLst>
              <a:ext uri="{FF2B5EF4-FFF2-40B4-BE49-F238E27FC236}">
                <a16:creationId xmlns:a16="http://schemas.microsoft.com/office/drawing/2014/main" id="{464DD97A-984C-EFAE-47EF-AF57A3106226}"/>
              </a:ext>
            </a:extLst>
          </p:cNvPr>
          <p:cNvSpPr>
            <a:spLocks noGrp="1"/>
          </p:cNvSpPr>
          <p:nvPr>
            <p:ph idx="1"/>
          </p:nvPr>
        </p:nvSpPr>
        <p:spPr/>
        <p:txBody>
          <a:bodyPr/>
          <a:lstStyle/>
          <a:p>
            <a:pPr marL="0" indent="0">
              <a:buNone/>
            </a:pPr>
            <a:r>
              <a:rPr lang="en-US" sz="2800" dirty="0"/>
              <a:t>The method of financing for a capital project is a legislative prerogative.</a:t>
            </a:r>
          </a:p>
          <a:p>
            <a:pPr marL="0" indent="0">
              <a:spcBef>
                <a:spcPts val="75"/>
              </a:spcBef>
              <a:buNone/>
            </a:pPr>
            <a:endParaRPr lang="en-US" dirty="0"/>
          </a:p>
          <a:p>
            <a:pPr algn="just">
              <a:spcBef>
                <a:spcPts val="75"/>
              </a:spcBef>
              <a:buFont typeface="Wingdings" panose="05000000000000000000" pitchFamily="2" charset="2"/>
              <a:buChar char="Ø"/>
            </a:pPr>
            <a:r>
              <a:rPr lang="en-US" sz="2000" dirty="0"/>
              <a:t>In times of budget surplus, appropriating available cash for “one-time” expenditures may be attractive to policy makers.</a:t>
            </a:r>
          </a:p>
          <a:p>
            <a:pPr algn="just">
              <a:spcBef>
                <a:spcPts val="75"/>
              </a:spcBef>
              <a:buFont typeface="Wingdings" panose="05000000000000000000" pitchFamily="2" charset="2"/>
              <a:buChar char="Ø"/>
            </a:pPr>
            <a:endParaRPr lang="en-US" sz="2000" dirty="0"/>
          </a:p>
          <a:p>
            <a:pPr algn="just">
              <a:spcBef>
                <a:spcPts val="75"/>
              </a:spcBef>
              <a:buFont typeface="Wingdings" panose="05000000000000000000" pitchFamily="2" charset="2"/>
              <a:buChar char="Ø"/>
            </a:pPr>
            <a:r>
              <a:rPr lang="en-US" sz="2000" dirty="0"/>
              <a:t>Alternatively, debt financing may help balance budgets and keep projects on the desired schedule during tighter budgets.</a:t>
            </a:r>
          </a:p>
          <a:p>
            <a:pPr algn="just">
              <a:spcBef>
                <a:spcPts val="75"/>
              </a:spcBef>
              <a:buFont typeface="Wingdings" panose="05000000000000000000" pitchFamily="2" charset="2"/>
              <a:buChar char="Ø"/>
            </a:pPr>
            <a:endParaRPr lang="en-US" sz="2000" dirty="0"/>
          </a:p>
          <a:p>
            <a:pPr algn="just">
              <a:spcBef>
                <a:spcPts val="75"/>
              </a:spcBef>
              <a:buFont typeface="Wingdings" panose="05000000000000000000" pitchFamily="2" charset="2"/>
              <a:buChar char="Ø"/>
            </a:pPr>
            <a:r>
              <a:rPr lang="en-US" sz="2000" dirty="0"/>
              <a:t>Self-supporting projects may require debt financing to spread the cost over future revenue streams.</a:t>
            </a:r>
          </a:p>
          <a:p>
            <a:pPr marL="0" indent="0">
              <a:buNone/>
            </a:pPr>
            <a:endParaRPr lang="en-US" sz="2400" dirty="0"/>
          </a:p>
        </p:txBody>
      </p:sp>
      <p:sp>
        <p:nvSpPr>
          <p:cNvPr id="4" name="Slide Number Placeholder 3">
            <a:extLst>
              <a:ext uri="{FF2B5EF4-FFF2-40B4-BE49-F238E27FC236}">
                <a16:creationId xmlns:a16="http://schemas.microsoft.com/office/drawing/2014/main" id="{4872B3F4-C323-E2C4-2F71-24CBB644DD06}"/>
              </a:ext>
            </a:extLst>
          </p:cNvPr>
          <p:cNvSpPr>
            <a:spLocks noGrp="1"/>
          </p:cNvSpPr>
          <p:nvPr>
            <p:ph type="sldNum" sz="quarter" idx="10"/>
          </p:nvPr>
        </p:nvSpPr>
        <p:spPr/>
        <p:txBody>
          <a:bodyPr/>
          <a:lstStyle/>
          <a:p>
            <a:pPr>
              <a:defRPr/>
            </a:pPr>
            <a:fld id="{44174204-8A5A-4378-BEE6-D44BEEDE0C2A}" type="slidenum">
              <a:rPr lang="en-US" smtClean="0"/>
              <a:pPr>
                <a:defRPr/>
              </a:pPr>
              <a:t>17</a:t>
            </a:fld>
            <a:endParaRPr lang="en-US" dirty="0"/>
          </a:p>
        </p:txBody>
      </p:sp>
    </p:spTree>
    <p:extLst>
      <p:ext uri="{BB962C8B-B14F-4D97-AF65-F5344CB8AC3E}">
        <p14:creationId xmlns:p14="http://schemas.microsoft.com/office/powerpoint/2010/main" val="2316962029"/>
      </p:ext>
    </p:extLst>
  </p:cSld>
  <p:clrMapOvr>
    <a:masterClrMapping/>
  </p:clrMapOvr>
  <p:transition spd="med">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1A3E9-2F8A-49C4-B360-287D070BE72E}"/>
              </a:ext>
            </a:extLst>
          </p:cNvPr>
          <p:cNvSpPr>
            <a:spLocks noGrp="1"/>
          </p:cNvSpPr>
          <p:nvPr>
            <p:ph type="title"/>
          </p:nvPr>
        </p:nvSpPr>
        <p:spPr>
          <a:xfrm>
            <a:off x="793955" y="232244"/>
            <a:ext cx="7772400" cy="1143000"/>
          </a:xfrm>
        </p:spPr>
        <p:txBody>
          <a:bodyPr/>
          <a:lstStyle/>
          <a:p>
            <a:pPr marL="0" indent="0" eaLnBrk="1" hangingPunct="1">
              <a:spcAft>
                <a:spcPts val="600"/>
              </a:spcAft>
              <a:buClrTx/>
              <a:buSzPct val="100000"/>
              <a:buNone/>
            </a:pPr>
            <a:r>
              <a:rPr lang="en-US" sz="2800" dirty="0">
                <a:cs typeface="Arial" charset="0"/>
              </a:rPr>
              <a:t>Debt Issuance is a Discretionary Budget Management Tool</a:t>
            </a:r>
          </a:p>
        </p:txBody>
      </p:sp>
      <p:sp>
        <p:nvSpPr>
          <p:cNvPr id="3" name="Content Placeholder 2">
            <a:extLst>
              <a:ext uri="{FF2B5EF4-FFF2-40B4-BE49-F238E27FC236}">
                <a16:creationId xmlns:a16="http://schemas.microsoft.com/office/drawing/2014/main" id="{CB97B609-02ED-4560-A459-5F7AD4E89963}"/>
              </a:ext>
            </a:extLst>
          </p:cNvPr>
          <p:cNvSpPr>
            <a:spLocks noGrp="1"/>
          </p:cNvSpPr>
          <p:nvPr>
            <p:ph idx="1"/>
          </p:nvPr>
        </p:nvSpPr>
        <p:spPr>
          <a:xfrm>
            <a:off x="451982" y="1799303"/>
            <a:ext cx="8240036" cy="4254953"/>
          </a:xfrm>
        </p:spPr>
        <p:txBody>
          <a:bodyPr>
            <a:normAutofit fontScale="77500" lnSpcReduction="20000"/>
          </a:bodyPr>
          <a:lstStyle/>
          <a:p>
            <a:pPr marL="0" indent="0">
              <a:spcBef>
                <a:spcPts val="1200"/>
              </a:spcBef>
              <a:spcAft>
                <a:spcPts val="0"/>
              </a:spcAft>
              <a:buNone/>
            </a:pPr>
            <a:r>
              <a:rPr lang="en-US" sz="2300" b="1" dirty="0">
                <a:latin typeface="Arial (Body)"/>
                <a:cs typeface="Arial" panose="020B0604020202020204" pitchFamily="34" charset="0"/>
              </a:rPr>
              <a:t>Because:</a:t>
            </a:r>
          </a:p>
          <a:p>
            <a:pPr marL="685800" indent="-685800">
              <a:spcBef>
                <a:spcPts val="1200"/>
              </a:spcBef>
              <a:buSzPct val="100000"/>
              <a:buFont typeface="Courier New" panose="02070309020205020404" pitchFamily="49" charset="0"/>
              <a:buChar char="o"/>
            </a:pPr>
            <a:r>
              <a:rPr lang="en-US" sz="2400" b="0" dirty="0">
                <a:latin typeface="Arial (Body)"/>
                <a:cs typeface="Arial" panose="020B0604020202020204" pitchFamily="34" charset="0"/>
              </a:rPr>
              <a:t>Capital projects may be needed today but deliver benefits over a longer time period, </a:t>
            </a:r>
            <a:endParaRPr lang="en-US" sz="2400" b="0" i="1" dirty="0">
              <a:latin typeface="Arial (Body)"/>
              <a:cs typeface="Arial" panose="020B0604020202020204" pitchFamily="34" charset="0"/>
            </a:endParaRPr>
          </a:p>
          <a:p>
            <a:pPr marL="685800" indent="-685800">
              <a:spcBef>
                <a:spcPts val="1200"/>
              </a:spcBef>
              <a:buSzPct val="100000"/>
              <a:buFont typeface="Courier New" panose="02070309020205020404" pitchFamily="49" charset="0"/>
              <a:buChar char="o"/>
            </a:pPr>
            <a:r>
              <a:rPr lang="en-US" sz="2400" b="0" dirty="0">
                <a:latin typeface="Arial (Body)"/>
                <a:cs typeface="Arial" panose="020B0604020202020204" pitchFamily="34" charset="0"/>
              </a:rPr>
              <a:t>Beneficiaries grow with population growth, </a:t>
            </a:r>
            <a:r>
              <a:rPr lang="en-US" sz="2400" b="0" i="1" dirty="0">
                <a:latin typeface="Arial (Body)"/>
                <a:cs typeface="Arial" panose="020B0604020202020204" pitchFamily="34" charset="0"/>
              </a:rPr>
              <a:t>and</a:t>
            </a:r>
          </a:p>
          <a:p>
            <a:pPr marL="685800" indent="-685800">
              <a:spcBef>
                <a:spcPts val="1200"/>
              </a:spcBef>
              <a:buSzPct val="100000"/>
              <a:buFont typeface="Courier New" panose="02070309020205020404" pitchFamily="49" charset="0"/>
              <a:buChar char="o"/>
            </a:pPr>
            <a:r>
              <a:rPr lang="en-US" sz="2400" b="0" dirty="0">
                <a:latin typeface="Arial (Body)"/>
                <a:cs typeface="Arial" panose="020B0604020202020204" pitchFamily="34" charset="0"/>
              </a:rPr>
              <a:t>Revenues available for capital costs grow in future periods.</a:t>
            </a:r>
          </a:p>
          <a:p>
            <a:pPr marL="0" indent="0">
              <a:buNone/>
            </a:pPr>
            <a:endParaRPr lang="en-US" sz="1100" dirty="0">
              <a:latin typeface="Arial (Body)"/>
              <a:cs typeface="Arial" panose="020B0604020202020204" pitchFamily="34" charset="0"/>
            </a:endParaRPr>
          </a:p>
          <a:p>
            <a:pPr marL="0" indent="0">
              <a:buNone/>
            </a:pPr>
            <a:r>
              <a:rPr lang="en-US" sz="2300" b="1" dirty="0">
                <a:latin typeface="Arial (Body)"/>
                <a:cs typeface="Arial" panose="020B0604020202020204" pitchFamily="34" charset="0"/>
              </a:rPr>
              <a:t>Debt is issued to:</a:t>
            </a:r>
          </a:p>
          <a:p>
            <a:pPr marL="685800" indent="-685800">
              <a:spcBef>
                <a:spcPts val="1200"/>
              </a:spcBef>
              <a:buSzPct val="100000"/>
              <a:buFont typeface="Courier New" panose="02070309020205020404" pitchFamily="49" charset="0"/>
              <a:buChar char="o"/>
            </a:pPr>
            <a:r>
              <a:rPr lang="en-US" sz="2400" b="0" dirty="0">
                <a:latin typeface="Arial (Body)"/>
                <a:cs typeface="Arial" panose="020B0604020202020204" pitchFamily="34" charset="0"/>
              </a:rPr>
              <a:t>Conserve current revenue/manage liquidity, </a:t>
            </a:r>
          </a:p>
          <a:p>
            <a:pPr marL="685800" indent="-685800">
              <a:spcBef>
                <a:spcPts val="1200"/>
              </a:spcBef>
              <a:buSzPct val="100000"/>
              <a:buFont typeface="Courier New" panose="02070309020205020404" pitchFamily="49" charset="0"/>
              <a:buChar char="o"/>
            </a:pPr>
            <a:r>
              <a:rPr lang="en-US" sz="2400" b="0" dirty="0">
                <a:latin typeface="Arial (Body)"/>
                <a:cs typeface="Arial" panose="020B0604020202020204" pitchFamily="34" charset="0"/>
              </a:rPr>
              <a:t>Match capital project costs to the realization of project benefits (useful life), </a:t>
            </a:r>
          </a:p>
          <a:p>
            <a:pPr marL="685800" indent="-685800">
              <a:spcBef>
                <a:spcPts val="1200"/>
              </a:spcBef>
              <a:buSzPct val="100000"/>
              <a:buFont typeface="Courier New" panose="02070309020205020404" pitchFamily="49" charset="0"/>
              <a:buChar char="o"/>
            </a:pPr>
            <a:r>
              <a:rPr lang="en-US" sz="2400" b="0" dirty="0">
                <a:latin typeface="Arial (Body)"/>
                <a:cs typeface="Arial" panose="020B0604020202020204" pitchFamily="34" charset="0"/>
              </a:rPr>
              <a:t>Match project costs with future project revenues, and/or</a:t>
            </a:r>
          </a:p>
          <a:p>
            <a:pPr marL="685800" indent="-685800">
              <a:spcBef>
                <a:spcPts val="1200"/>
              </a:spcBef>
              <a:buSzPct val="100000"/>
              <a:buFont typeface="Courier New" panose="02070309020205020404" pitchFamily="49" charset="0"/>
              <a:buChar char="o"/>
            </a:pPr>
            <a:r>
              <a:rPr lang="en-US" sz="2400" b="0" dirty="0">
                <a:latin typeface="Arial (Body)"/>
                <a:cs typeface="Arial" panose="020B0604020202020204" pitchFamily="34" charset="0"/>
              </a:rPr>
              <a:t>Allocate the project cost over all beneficiaries during the useful life of the project.</a:t>
            </a:r>
            <a:endParaRPr lang="en-US" sz="1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6905632B-E318-4FDA-9D03-8D7AFAA85039}"/>
              </a:ext>
            </a:extLst>
          </p:cNvPr>
          <p:cNvSpPr>
            <a:spLocks noGrp="1"/>
          </p:cNvSpPr>
          <p:nvPr>
            <p:ph type="sldNum" sz="quarter" idx="10"/>
          </p:nvPr>
        </p:nvSpPr>
        <p:spPr/>
        <p:txBody>
          <a:bodyPr/>
          <a:lstStyle/>
          <a:p>
            <a:pPr>
              <a:defRPr/>
            </a:pPr>
            <a:fld id="{44174204-8A5A-4378-BEE6-D44BEEDE0C2A}" type="slidenum">
              <a:rPr lang="en-US" smtClean="0"/>
              <a:pPr>
                <a:defRPr/>
              </a:pPr>
              <a:t>18</a:t>
            </a:fld>
            <a:endParaRPr lang="en-US"/>
          </a:p>
        </p:txBody>
      </p:sp>
    </p:spTree>
    <p:extLst>
      <p:ext uri="{BB962C8B-B14F-4D97-AF65-F5344CB8AC3E}">
        <p14:creationId xmlns:p14="http://schemas.microsoft.com/office/powerpoint/2010/main" val="111510412"/>
      </p:ext>
    </p:extLst>
  </p:cSld>
  <p:clrMapOvr>
    <a:masterClrMapping/>
  </p:clrMapOvr>
  <p:transition spd="med">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8668B-CF2B-0057-C31A-82F4CB37C534}"/>
              </a:ext>
            </a:extLst>
          </p:cNvPr>
          <p:cNvSpPr>
            <a:spLocks noGrp="1"/>
          </p:cNvSpPr>
          <p:nvPr>
            <p:ph type="title"/>
          </p:nvPr>
        </p:nvSpPr>
        <p:spPr/>
        <p:txBody>
          <a:bodyPr/>
          <a:lstStyle/>
          <a:p>
            <a:r>
              <a:rPr lang="en-US" dirty="0"/>
              <a:t>III.  Debt Instruments</a:t>
            </a:r>
          </a:p>
        </p:txBody>
      </p:sp>
      <p:sp>
        <p:nvSpPr>
          <p:cNvPr id="3" name="Content Placeholder 2">
            <a:extLst>
              <a:ext uri="{FF2B5EF4-FFF2-40B4-BE49-F238E27FC236}">
                <a16:creationId xmlns:a16="http://schemas.microsoft.com/office/drawing/2014/main" id="{456AD7AF-BFB2-FFA3-3D7A-D3361971403C}"/>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FA8118A1-C08F-6F3E-8932-485B5B26DB46}"/>
              </a:ext>
            </a:extLst>
          </p:cNvPr>
          <p:cNvSpPr>
            <a:spLocks noGrp="1"/>
          </p:cNvSpPr>
          <p:nvPr>
            <p:ph type="sldNum" sz="quarter" idx="10"/>
          </p:nvPr>
        </p:nvSpPr>
        <p:spPr/>
        <p:txBody>
          <a:bodyPr/>
          <a:lstStyle/>
          <a:p>
            <a:pPr>
              <a:defRPr/>
            </a:pPr>
            <a:fld id="{44174204-8A5A-4378-BEE6-D44BEEDE0C2A}" type="slidenum">
              <a:rPr lang="en-US" smtClean="0"/>
              <a:pPr>
                <a:defRPr/>
              </a:pPr>
              <a:t>19</a:t>
            </a:fld>
            <a:endParaRPr lang="en-US" dirty="0"/>
          </a:p>
        </p:txBody>
      </p:sp>
    </p:spTree>
    <p:extLst>
      <p:ext uri="{BB962C8B-B14F-4D97-AF65-F5344CB8AC3E}">
        <p14:creationId xmlns:p14="http://schemas.microsoft.com/office/powerpoint/2010/main" val="3245145989"/>
      </p:ext>
    </p:extLst>
  </p:cSld>
  <p:clrMapOvr>
    <a:masterClrMapping/>
  </p:clrMapOvr>
  <p:transition spd="med">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359F3D-5510-2AED-3F00-38A9D45B30E8}"/>
              </a:ext>
            </a:extLst>
          </p:cNvPr>
          <p:cNvSpPr>
            <a:spLocks noGrp="1"/>
          </p:cNvSpPr>
          <p:nvPr>
            <p:ph type="title"/>
          </p:nvPr>
        </p:nvSpPr>
        <p:spPr/>
        <p:txBody>
          <a:bodyPr/>
          <a:lstStyle/>
          <a:p>
            <a:r>
              <a:rPr lang="en-US" dirty="0"/>
              <a:t>Purpose of this Training</a:t>
            </a:r>
          </a:p>
        </p:txBody>
      </p:sp>
      <p:sp>
        <p:nvSpPr>
          <p:cNvPr id="3" name="Content Placeholder 2">
            <a:extLst>
              <a:ext uri="{FF2B5EF4-FFF2-40B4-BE49-F238E27FC236}">
                <a16:creationId xmlns:a16="http://schemas.microsoft.com/office/drawing/2014/main" id="{898E8180-CAAC-8B34-1D4B-81817D7F1ADE}"/>
              </a:ext>
            </a:extLst>
          </p:cNvPr>
          <p:cNvSpPr>
            <a:spLocks noGrp="1"/>
          </p:cNvSpPr>
          <p:nvPr>
            <p:ph idx="1"/>
          </p:nvPr>
        </p:nvSpPr>
        <p:spPr/>
        <p:txBody>
          <a:bodyPr/>
          <a:lstStyle/>
          <a:p>
            <a:r>
              <a:rPr lang="en-US" sz="2400" dirty="0"/>
              <a:t>Legislative Session Preparation</a:t>
            </a:r>
          </a:p>
          <a:p>
            <a:endParaRPr lang="en-US" sz="2400" dirty="0"/>
          </a:p>
          <a:p>
            <a:r>
              <a:rPr lang="en-US" sz="2400" dirty="0"/>
              <a:t>Identify Resources for State Agency Capital Planning</a:t>
            </a:r>
          </a:p>
          <a:p>
            <a:endParaRPr lang="en-US" sz="2400" dirty="0"/>
          </a:p>
          <a:p>
            <a:r>
              <a:rPr lang="en-US" sz="2400" dirty="0"/>
              <a:t>Induce Follow Up Questions Specific to Client Agency Needs</a:t>
            </a:r>
          </a:p>
          <a:p>
            <a:endParaRPr lang="en-US" dirty="0"/>
          </a:p>
          <a:p>
            <a:endParaRPr lang="en-US" dirty="0"/>
          </a:p>
        </p:txBody>
      </p:sp>
      <p:sp>
        <p:nvSpPr>
          <p:cNvPr id="4" name="Slide Number Placeholder 3">
            <a:extLst>
              <a:ext uri="{FF2B5EF4-FFF2-40B4-BE49-F238E27FC236}">
                <a16:creationId xmlns:a16="http://schemas.microsoft.com/office/drawing/2014/main" id="{9810FFA3-C9DA-7DCB-86B3-C0B0D999BF1F}"/>
              </a:ext>
            </a:extLst>
          </p:cNvPr>
          <p:cNvSpPr>
            <a:spLocks noGrp="1"/>
          </p:cNvSpPr>
          <p:nvPr>
            <p:ph type="sldNum" sz="quarter" idx="10"/>
          </p:nvPr>
        </p:nvSpPr>
        <p:spPr/>
        <p:txBody>
          <a:bodyPr/>
          <a:lstStyle/>
          <a:p>
            <a:pPr>
              <a:defRPr/>
            </a:pPr>
            <a:fld id="{44174204-8A5A-4378-BEE6-D44BEEDE0C2A}" type="slidenum">
              <a:rPr lang="en-US" smtClean="0"/>
              <a:pPr>
                <a:defRPr/>
              </a:pPr>
              <a:t>2</a:t>
            </a:fld>
            <a:endParaRPr lang="en-US" dirty="0"/>
          </a:p>
        </p:txBody>
      </p:sp>
    </p:spTree>
    <p:extLst>
      <p:ext uri="{BB962C8B-B14F-4D97-AF65-F5344CB8AC3E}">
        <p14:creationId xmlns:p14="http://schemas.microsoft.com/office/powerpoint/2010/main" val="3001906283"/>
      </p:ext>
    </p:extLst>
  </p:cSld>
  <p:clrMapOvr>
    <a:masterClrMapping/>
  </p:clrMapOvr>
  <p:transition spd="med">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11C224AC-463E-44C4-8CE4-4C08773061FB}" type="slidenum">
              <a:rPr lang="en-US" smtClean="0"/>
              <a:pPr/>
              <a:t>20</a:t>
            </a:fld>
            <a:endParaRPr lang="en-US" dirty="0"/>
          </a:p>
        </p:txBody>
      </p:sp>
      <p:sp>
        <p:nvSpPr>
          <p:cNvPr id="654338" name="Rectangle 2"/>
          <p:cNvSpPr>
            <a:spLocks noGrp="1" noChangeArrowheads="1"/>
          </p:cNvSpPr>
          <p:nvPr>
            <p:ph type="title"/>
          </p:nvPr>
        </p:nvSpPr>
        <p:spPr>
          <a:xfrm>
            <a:off x="457200" y="762000"/>
            <a:ext cx="8686800" cy="762000"/>
          </a:xfrm>
        </p:spPr>
        <p:txBody>
          <a:bodyPr/>
          <a:lstStyle/>
          <a:p>
            <a:pPr eaLnBrk="1" hangingPunct="1">
              <a:defRPr/>
            </a:pPr>
            <a:r>
              <a:rPr lang="en-US" dirty="0">
                <a:cs typeface="Arial" panose="020B0604020202020204" pitchFamily="34" charset="0"/>
              </a:rPr>
              <a:t>Debt Instruments</a:t>
            </a:r>
            <a:endParaRPr lang="en-US" dirty="0">
              <a:effectLst>
                <a:glow rad="63500">
                  <a:schemeClr val="accent3">
                    <a:satMod val="175000"/>
                    <a:alpha val="40000"/>
                  </a:schemeClr>
                </a:glow>
                <a:outerShdw blurRad="38100" dist="38100" dir="2700000" algn="tl">
                  <a:srgbClr val="C0C0C0"/>
                </a:outerShdw>
              </a:effectLst>
              <a:cs typeface="Arial" pitchFamily="34" charset="0"/>
            </a:endParaRPr>
          </a:p>
        </p:txBody>
      </p:sp>
      <p:sp>
        <p:nvSpPr>
          <p:cNvPr id="13316" name="Rectangle 3"/>
          <p:cNvSpPr>
            <a:spLocks noGrp="1" noChangeArrowheads="1"/>
          </p:cNvSpPr>
          <p:nvPr>
            <p:ph type="body" idx="1"/>
          </p:nvPr>
        </p:nvSpPr>
        <p:spPr>
          <a:xfrm>
            <a:off x="457200" y="1676400"/>
            <a:ext cx="8229600" cy="4330700"/>
          </a:xfrm>
        </p:spPr>
        <p:txBody>
          <a:bodyPr/>
          <a:lstStyle/>
          <a:p>
            <a:pPr marL="0" indent="0">
              <a:buFontTx/>
              <a:buNone/>
              <a:defRPr/>
            </a:pPr>
            <a:r>
              <a:rPr lang="en-US" sz="2400" dirty="0">
                <a:latin typeface="Arial (Body)"/>
                <a:cs typeface="Arial" charset="0"/>
              </a:rPr>
              <a:t>A debt instrument is a contract for a loan between a lender and a borrower specifying:</a:t>
            </a:r>
          </a:p>
          <a:p>
            <a:pPr>
              <a:buFontTx/>
              <a:buNone/>
              <a:defRPr/>
            </a:pPr>
            <a:endParaRPr lang="en-US" sz="2000" dirty="0">
              <a:latin typeface="Arial (Body)"/>
              <a:cs typeface="Arial" charset="0"/>
            </a:endParaRPr>
          </a:p>
          <a:p>
            <a:pPr lvl="1">
              <a:spcAft>
                <a:spcPts val="1200"/>
              </a:spcAft>
              <a:buClr>
                <a:srgbClr val="0039E5"/>
              </a:buClr>
              <a:buFont typeface="Arial" panose="020B0604020202020204" pitchFamily="34" charset="0"/>
              <a:buChar char="•"/>
              <a:defRPr/>
            </a:pPr>
            <a:r>
              <a:rPr lang="en-US" sz="2000" dirty="0">
                <a:latin typeface="Arial (Body)"/>
                <a:cs typeface="Arial" charset="0"/>
              </a:rPr>
              <a:t>Term</a:t>
            </a:r>
            <a:r>
              <a:rPr lang="en-US" sz="2000" b="0" dirty="0">
                <a:latin typeface="Arial (Body)"/>
                <a:cs typeface="Arial" charset="0"/>
              </a:rPr>
              <a:t> or </a:t>
            </a:r>
            <a:r>
              <a:rPr lang="en-US" sz="2000" dirty="0">
                <a:latin typeface="Arial (Body)"/>
                <a:cs typeface="Arial" charset="0"/>
              </a:rPr>
              <a:t>maturity</a:t>
            </a:r>
            <a:r>
              <a:rPr lang="en-US" sz="2000" b="0" dirty="0">
                <a:latin typeface="Arial (Body)"/>
                <a:cs typeface="Arial" charset="0"/>
              </a:rPr>
              <a:t> for debt security is the due date for the loan (e.g., years, months, days)</a:t>
            </a:r>
          </a:p>
          <a:p>
            <a:pPr lvl="1">
              <a:spcAft>
                <a:spcPts val="1200"/>
              </a:spcAft>
              <a:buClr>
                <a:srgbClr val="0039E5"/>
              </a:buClr>
              <a:buFont typeface="Arial" panose="020B0604020202020204" pitchFamily="34" charset="0"/>
              <a:buChar char="•"/>
              <a:defRPr/>
            </a:pPr>
            <a:r>
              <a:rPr lang="en-US" sz="2000" dirty="0">
                <a:latin typeface="Arial (Body)"/>
                <a:cs typeface="Arial" charset="0"/>
              </a:rPr>
              <a:t>Interest rate </a:t>
            </a:r>
            <a:r>
              <a:rPr lang="en-US" sz="2000" b="0" dirty="0">
                <a:latin typeface="Arial (Body)"/>
                <a:cs typeface="Arial" charset="0"/>
              </a:rPr>
              <a:t>on the bond (e.g., 5%);</a:t>
            </a:r>
          </a:p>
          <a:p>
            <a:pPr lvl="1">
              <a:spcAft>
                <a:spcPts val="1200"/>
              </a:spcAft>
              <a:buClr>
                <a:srgbClr val="0039E5"/>
              </a:buClr>
              <a:buFont typeface="Arial" panose="020B0604020202020204" pitchFamily="34" charset="0"/>
              <a:buChar char="•"/>
              <a:defRPr/>
            </a:pPr>
            <a:r>
              <a:rPr lang="en-US" sz="2000" dirty="0">
                <a:latin typeface="Arial (Body)"/>
                <a:cs typeface="Arial" charset="0"/>
              </a:rPr>
              <a:t>Debt service or repayment schedule</a:t>
            </a:r>
            <a:r>
              <a:rPr lang="en-US" sz="2000" b="0" dirty="0">
                <a:latin typeface="Arial (Body)"/>
                <a:cs typeface="Arial" charset="0"/>
              </a:rPr>
              <a:t> </a:t>
            </a:r>
            <a:br>
              <a:rPr lang="en-US" sz="2000" b="0" dirty="0">
                <a:latin typeface="Arial (Body)"/>
                <a:cs typeface="Arial" charset="0"/>
              </a:rPr>
            </a:br>
            <a:r>
              <a:rPr lang="en-US" sz="2000" b="0" dirty="0">
                <a:latin typeface="Arial (Body)"/>
                <a:cs typeface="Arial" charset="0"/>
              </a:rPr>
              <a:t>(e.g., monthly, semi-annually or annually); </a:t>
            </a:r>
          </a:p>
          <a:p>
            <a:pPr lvl="1">
              <a:spcAft>
                <a:spcPts val="1200"/>
              </a:spcAft>
              <a:buClr>
                <a:srgbClr val="0039E5"/>
              </a:buClr>
              <a:buFont typeface="Arial" panose="020B0604020202020204" pitchFamily="34" charset="0"/>
              <a:buChar char="•"/>
              <a:defRPr/>
            </a:pPr>
            <a:r>
              <a:rPr lang="en-US" sz="2000" dirty="0">
                <a:latin typeface="Arial (Body)"/>
                <a:cs typeface="Arial" charset="0"/>
              </a:rPr>
              <a:t>Revenue source </a:t>
            </a:r>
            <a:r>
              <a:rPr lang="en-US" sz="2000" b="0" dirty="0">
                <a:latin typeface="Arial (Body)"/>
                <a:cs typeface="Arial" charset="0"/>
              </a:rPr>
              <a:t>pledged to repay the loan</a:t>
            </a:r>
          </a:p>
          <a:p>
            <a:pPr marL="457200" lvl="1" indent="0">
              <a:spcAft>
                <a:spcPts val="1200"/>
              </a:spcAft>
              <a:buClrTx/>
              <a:buNone/>
              <a:defRPr/>
            </a:pPr>
            <a:r>
              <a:rPr lang="en-US" sz="2400" dirty="0">
                <a:latin typeface="Arial (Body)"/>
                <a:cs typeface="Arial" charset="0"/>
              </a:rPr>
              <a:t>These are budget and revenue considerations.</a:t>
            </a:r>
          </a:p>
          <a:p>
            <a:pPr lvl="1">
              <a:spcAft>
                <a:spcPts val="1200"/>
              </a:spcAft>
              <a:buClrTx/>
              <a:defRPr/>
            </a:pPr>
            <a:endParaRPr lang="en-US" sz="2400" b="0" dirty="0">
              <a:latin typeface="Arial" charset="0"/>
              <a:cs typeface="Arial" charset="0"/>
            </a:endParaRPr>
          </a:p>
        </p:txBody>
      </p:sp>
    </p:spTree>
    <p:extLst>
      <p:ext uri="{BB962C8B-B14F-4D97-AF65-F5344CB8AC3E}">
        <p14:creationId xmlns:p14="http://schemas.microsoft.com/office/powerpoint/2010/main" val="2335891092"/>
      </p:ext>
    </p:extLst>
  </p:cSld>
  <p:clrMapOvr>
    <a:masterClrMapping/>
  </p:clrMapOvr>
  <p:transition spd="med">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p:spPr>
        <p:txBody>
          <a:bodyPr/>
          <a:lstStyle/>
          <a:p>
            <a:fld id="{76A6C233-B62F-458A-9193-589AA30C67CD}" type="slidenum">
              <a:rPr lang="en-US" smtClean="0"/>
              <a:pPr/>
              <a:t>21</a:t>
            </a:fld>
            <a:endParaRPr lang="en-US"/>
          </a:p>
        </p:txBody>
      </p:sp>
      <p:sp>
        <p:nvSpPr>
          <p:cNvPr id="10" name="Slide Number Placeholder 3"/>
          <p:cNvSpPr txBox="1">
            <a:spLocks/>
          </p:cNvSpPr>
          <p:nvPr/>
        </p:nvSpPr>
        <p:spPr bwMode="auto">
          <a:xfrm>
            <a:off x="6553200" y="61722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defPPr>
              <a:defRPr lang="en-US"/>
            </a:defPPr>
            <a:lvl1pPr algn="r" rtl="0" fontAlgn="base">
              <a:spcBef>
                <a:spcPct val="0"/>
              </a:spcBef>
              <a:spcAft>
                <a:spcPct val="0"/>
              </a:spcAft>
              <a:defRPr sz="1400" kern="1200">
                <a:solidFill>
                  <a:schemeClr val="tx1"/>
                </a:solidFill>
                <a:effectLst/>
                <a:latin typeface="Times New Roman" pitchFamily="18" charset="0"/>
                <a:ea typeface="+mn-ea"/>
                <a:cs typeface="+mn-cs"/>
              </a:defRPr>
            </a:lvl1pPr>
            <a:lvl2pPr marL="4572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2pPr>
            <a:lvl3pPr marL="9144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3pPr>
            <a:lvl4pPr marL="13716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4pPr>
            <a:lvl5pPr marL="1828800" algn="l" rtl="0" fontAlgn="base">
              <a:spcBef>
                <a:spcPct val="0"/>
              </a:spcBef>
              <a:spcAft>
                <a:spcPct val="0"/>
              </a:spcAft>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5pPr>
            <a:lvl6pPr marL="22860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6pPr>
            <a:lvl7pPr marL="27432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7pPr>
            <a:lvl8pPr marL="32004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8pPr>
            <a:lvl9pPr marL="3657600" algn="l" defTabSz="914400" rtl="0" eaLnBrk="1" latinLnBrk="0" hangingPunct="1">
              <a:defRPr sz="600" kern="1200">
                <a:solidFill>
                  <a:schemeClr val="tx1"/>
                </a:solidFill>
                <a:effectLst>
                  <a:outerShdw blurRad="38100" dist="38100" dir="2700000" algn="tl">
                    <a:srgbClr val="000000">
                      <a:alpha val="43137"/>
                    </a:srgbClr>
                  </a:outerShdw>
                </a:effectLst>
                <a:latin typeface="Times New Roman" pitchFamily="18" charset="0"/>
                <a:ea typeface="+mn-ea"/>
                <a:cs typeface="+mn-cs"/>
              </a:defRPr>
            </a:lvl9pPr>
          </a:lstStyle>
          <a:p>
            <a:fld id="{F6AB3EE5-568E-48BD-BE94-717D45F76DF0}" type="slidenum">
              <a:rPr lang="en-US" smtClean="0"/>
              <a:pPr/>
              <a:t>21</a:t>
            </a:fld>
            <a:endParaRPr lang="en-US"/>
          </a:p>
        </p:txBody>
      </p:sp>
      <p:sp>
        <p:nvSpPr>
          <p:cNvPr id="11" name="Rectangle 2"/>
          <p:cNvSpPr txBox="1">
            <a:spLocks noChangeArrowheads="1"/>
          </p:cNvSpPr>
          <p:nvPr/>
        </p:nvSpPr>
        <p:spPr bwMode="auto">
          <a:xfrm>
            <a:off x="714375" y="762000"/>
            <a:ext cx="8429624" cy="762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2pPr>
            <a:lvl3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3pPr>
            <a:lvl4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4pPr>
            <a:lvl5pPr algn="l" rtl="0" eaLnBrk="0" fontAlgn="base" hangingPunct="0">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5pPr>
            <a:lvl6pPr marL="4572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6pPr>
            <a:lvl7pPr marL="9144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7pPr>
            <a:lvl8pPr marL="13716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8pPr>
            <a:lvl9pPr marL="1828800" algn="l" rtl="0" fontAlgn="base">
              <a:spcBef>
                <a:spcPct val="0"/>
              </a:spcBef>
              <a:spcAft>
                <a:spcPct val="0"/>
              </a:spcAft>
              <a:defRPr sz="4400">
                <a:solidFill>
                  <a:schemeClr val="tx2"/>
                </a:solidFill>
                <a:effectLst>
                  <a:outerShdw blurRad="38100" dist="38100" dir="2700000" algn="tl">
                    <a:srgbClr val="C0C0C0"/>
                  </a:outerShdw>
                </a:effectLst>
                <a:latin typeface="Times New Roman" pitchFamily="18" charset="0"/>
              </a:defRPr>
            </a:lvl9pPr>
          </a:lstStyle>
          <a:p>
            <a:pPr eaLnBrk="1" hangingPunct="1">
              <a:defRPr/>
            </a:pPr>
            <a:r>
              <a:rPr lang="en-US" dirty="0">
                <a:cs typeface="Arial" panose="020B0604020202020204" pitchFamily="34" charset="0"/>
              </a:rPr>
              <a:t>Types of Debt Instruments</a:t>
            </a:r>
            <a:endParaRPr lang="en-US" dirty="0">
              <a:effectLst>
                <a:glow rad="63500">
                  <a:schemeClr val="accent3">
                    <a:satMod val="175000"/>
                    <a:alpha val="40000"/>
                  </a:schemeClr>
                </a:glow>
                <a:outerShdw blurRad="38100" dist="38100" dir="2700000" algn="tl">
                  <a:srgbClr val="C0C0C0"/>
                </a:outerShdw>
              </a:effectLst>
              <a:cs typeface="Arial" pitchFamily="34" charset="0"/>
            </a:endParaRPr>
          </a:p>
        </p:txBody>
      </p:sp>
      <p:sp>
        <p:nvSpPr>
          <p:cNvPr id="12" name="Rectangle 3"/>
          <p:cNvSpPr txBox="1">
            <a:spLocks noChangeArrowheads="1"/>
          </p:cNvSpPr>
          <p:nvPr/>
        </p:nvSpPr>
        <p:spPr bwMode="auto">
          <a:xfrm>
            <a:off x="714375" y="1760538"/>
            <a:ext cx="7772400" cy="4259262"/>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150000"/>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lr>
                <a:schemeClr val="accent2"/>
              </a:buClr>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lr>
                <a:schemeClr val="accent2"/>
              </a:buClr>
              <a:buChar char="•"/>
              <a:defRPr sz="2000" b="1">
                <a:solidFill>
                  <a:schemeClr val="tx1"/>
                </a:solidFill>
                <a:latin typeface="+mn-lt"/>
              </a:defRPr>
            </a:lvl5pPr>
            <a:lvl6pPr marL="2514600" indent="-228600" algn="l" rtl="0" fontAlgn="base">
              <a:spcBef>
                <a:spcPct val="20000"/>
              </a:spcBef>
              <a:spcAft>
                <a:spcPct val="0"/>
              </a:spcAft>
              <a:buClr>
                <a:schemeClr val="accent2"/>
              </a:buClr>
              <a:buChar char="•"/>
              <a:defRPr sz="2000" b="1">
                <a:solidFill>
                  <a:schemeClr val="tx1"/>
                </a:solidFill>
                <a:latin typeface="+mn-lt"/>
              </a:defRPr>
            </a:lvl6pPr>
            <a:lvl7pPr marL="2971800" indent="-228600" algn="l" rtl="0" fontAlgn="base">
              <a:spcBef>
                <a:spcPct val="20000"/>
              </a:spcBef>
              <a:spcAft>
                <a:spcPct val="0"/>
              </a:spcAft>
              <a:buClr>
                <a:schemeClr val="accent2"/>
              </a:buClr>
              <a:buChar char="•"/>
              <a:defRPr sz="2000" b="1">
                <a:solidFill>
                  <a:schemeClr val="tx1"/>
                </a:solidFill>
                <a:latin typeface="+mn-lt"/>
              </a:defRPr>
            </a:lvl7pPr>
            <a:lvl8pPr marL="3429000" indent="-228600" algn="l" rtl="0" fontAlgn="base">
              <a:spcBef>
                <a:spcPct val="20000"/>
              </a:spcBef>
              <a:spcAft>
                <a:spcPct val="0"/>
              </a:spcAft>
              <a:buClr>
                <a:schemeClr val="accent2"/>
              </a:buClr>
              <a:buChar char="•"/>
              <a:defRPr sz="2000" b="1">
                <a:solidFill>
                  <a:schemeClr val="tx1"/>
                </a:solidFill>
                <a:latin typeface="+mn-lt"/>
              </a:defRPr>
            </a:lvl8pPr>
            <a:lvl9pPr marL="3886200" indent="-228600" algn="l" rtl="0" fontAlgn="base">
              <a:spcBef>
                <a:spcPct val="20000"/>
              </a:spcBef>
              <a:spcAft>
                <a:spcPct val="0"/>
              </a:spcAft>
              <a:buClr>
                <a:schemeClr val="accent2"/>
              </a:buClr>
              <a:buChar char="•"/>
              <a:defRPr sz="2000" b="1">
                <a:solidFill>
                  <a:schemeClr val="tx1"/>
                </a:solidFill>
                <a:latin typeface="+mn-lt"/>
              </a:defRPr>
            </a:lvl9pPr>
          </a:lstStyle>
          <a:p>
            <a:pPr eaLnBrk="1" hangingPunct="1"/>
            <a:endParaRPr lang="en-US" sz="2000" b="0" dirty="0">
              <a:latin typeface="Arial" charset="0"/>
            </a:endParaRPr>
          </a:p>
          <a:p>
            <a:pPr eaLnBrk="1" hangingPunct="1">
              <a:buClr>
                <a:srgbClr val="0039E5"/>
              </a:buClr>
              <a:tabLst>
                <a:tab pos="1543050" algn="l"/>
              </a:tabLst>
            </a:pPr>
            <a:r>
              <a:rPr lang="en-US" sz="2400" dirty="0">
                <a:effectLst/>
                <a:latin typeface="Arial (Body)"/>
              </a:rPr>
              <a:t>Bonds:</a:t>
            </a:r>
            <a:r>
              <a:rPr lang="en-US" sz="2400" b="0" dirty="0">
                <a:effectLst/>
                <a:latin typeface="Arial (Body)"/>
              </a:rPr>
              <a:t>	</a:t>
            </a:r>
            <a:r>
              <a:rPr lang="en-US" sz="2200" b="0" dirty="0">
                <a:effectLst/>
                <a:latin typeface="Arial (Body)"/>
              </a:rPr>
              <a:t>Long Term (5+ years)</a:t>
            </a:r>
            <a:br>
              <a:rPr lang="en-US" sz="2200" b="0" dirty="0">
                <a:effectLst/>
                <a:latin typeface="Arial (Body)"/>
              </a:rPr>
            </a:br>
            <a:r>
              <a:rPr lang="en-US" sz="2200" b="0" dirty="0">
                <a:effectLst/>
                <a:latin typeface="Arial (Body)"/>
              </a:rPr>
              <a:t>	Fixed or Variable Interest Rate</a:t>
            </a:r>
          </a:p>
          <a:p>
            <a:pPr eaLnBrk="1" hangingPunct="1">
              <a:buClr>
                <a:srgbClr val="0039E5"/>
              </a:buClr>
              <a:tabLst>
                <a:tab pos="1543050" algn="l"/>
              </a:tabLst>
            </a:pPr>
            <a:endParaRPr lang="en-US" sz="2200" b="0" u="sng" dirty="0">
              <a:latin typeface="Arial (Body)"/>
            </a:endParaRPr>
          </a:p>
          <a:p>
            <a:pPr eaLnBrk="1" hangingPunct="1">
              <a:buClr>
                <a:srgbClr val="0039E5"/>
              </a:buClr>
              <a:tabLst>
                <a:tab pos="1543050" algn="l"/>
              </a:tabLst>
            </a:pPr>
            <a:r>
              <a:rPr lang="en-US" sz="2400" dirty="0">
                <a:effectLst/>
                <a:latin typeface="Arial (Body)"/>
              </a:rPr>
              <a:t>Notes:</a:t>
            </a:r>
            <a:r>
              <a:rPr lang="en-US" sz="2400" b="0" dirty="0">
                <a:latin typeface="Arial (Body)"/>
              </a:rPr>
              <a:t>	</a:t>
            </a:r>
            <a:r>
              <a:rPr lang="en-US" sz="2200" b="0" dirty="0">
                <a:effectLst/>
                <a:latin typeface="Arial (Body)"/>
                <a:cs typeface="Times New Roman" pitchFamily="18" charset="0"/>
              </a:rPr>
              <a:t>Short Term (&lt;5 years)</a:t>
            </a:r>
            <a:br>
              <a:rPr lang="en-US" sz="2200" b="0" dirty="0">
                <a:effectLst/>
                <a:latin typeface="Arial (Body)"/>
                <a:cs typeface="Times New Roman" pitchFamily="18" charset="0"/>
              </a:rPr>
            </a:br>
            <a:r>
              <a:rPr lang="en-US" sz="2200" b="0" dirty="0">
                <a:effectLst/>
                <a:latin typeface="Arial (Body)"/>
                <a:cs typeface="Times New Roman" pitchFamily="18" charset="0"/>
              </a:rPr>
              <a:t>	Fixed or Variable Interest Rate</a:t>
            </a:r>
          </a:p>
          <a:p>
            <a:pPr eaLnBrk="1" hangingPunct="1">
              <a:buClr>
                <a:srgbClr val="0039E5"/>
              </a:buClr>
            </a:pPr>
            <a:endParaRPr lang="en-US" sz="2400" b="0" dirty="0">
              <a:latin typeface="Arial (Body)"/>
            </a:endParaRPr>
          </a:p>
          <a:p>
            <a:pPr eaLnBrk="1" hangingPunct="1">
              <a:buClr>
                <a:srgbClr val="0039E5"/>
              </a:buClr>
              <a:buFont typeface="Arial" pitchFamily="34" charset="0"/>
              <a:buChar char="•"/>
              <a:tabLst>
                <a:tab pos="3143250" algn="l"/>
              </a:tabLst>
            </a:pPr>
            <a:r>
              <a:rPr lang="en-US" sz="2400" dirty="0">
                <a:effectLst/>
                <a:latin typeface="Arial (Body)"/>
              </a:rPr>
              <a:t>Commercial Paper:</a:t>
            </a:r>
            <a:r>
              <a:rPr lang="en-US" sz="2400" b="0" dirty="0">
                <a:effectLst/>
                <a:latin typeface="Arial (Body)"/>
              </a:rPr>
              <a:t>  </a:t>
            </a:r>
            <a:r>
              <a:rPr lang="en-US" sz="2200" b="0" dirty="0">
                <a:effectLst/>
                <a:latin typeface="Arial (Body)"/>
                <a:cs typeface="Times New Roman" pitchFamily="18" charset="0"/>
              </a:rPr>
              <a:t>Days (max. maturity of 270 days)</a:t>
            </a:r>
            <a:br>
              <a:rPr lang="en-US" sz="2200" b="0" dirty="0">
                <a:effectLst/>
                <a:latin typeface="Arial (Body)"/>
                <a:cs typeface="Times New Roman" pitchFamily="18" charset="0"/>
              </a:rPr>
            </a:br>
            <a:r>
              <a:rPr lang="en-US" sz="2200" b="0" dirty="0">
                <a:effectLst/>
                <a:latin typeface="Arial (Body)"/>
                <a:cs typeface="Times New Roman" pitchFamily="18" charset="0"/>
              </a:rPr>
              <a:t>	  Variable Interest Rate</a:t>
            </a:r>
          </a:p>
        </p:txBody>
      </p:sp>
    </p:spTree>
    <p:extLst>
      <p:ext uri="{BB962C8B-B14F-4D97-AF65-F5344CB8AC3E}">
        <p14:creationId xmlns:p14="http://schemas.microsoft.com/office/powerpoint/2010/main" val="527169548"/>
      </p:ext>
    </p:extLst>
  </p:cSld>
  <p:clrMapOvr>
    <a:masterClrMapping/>
  </p:clrMapOvr>
  <p:transition spd="med">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C1856-C2CF-78A7-7588-430B65CB7FEF}"/>
              </a:ext>
            </a:extLst>
          </p:cNvPr>
          <p:cNvSpPr>
            <a:spLocks noGrp="1"/>
          </p:cNvSpPr>
          <p:nvPr>
            <p:ph type="title"/>
          </p:nvPr>
        </p:nvSpPr>
        <p:spPr/>
        <p:txBody>
          <a:bodyPr/>
          <a:lstStyle/>
          <a:p>
            <a:r>
              <a:rPr lang="en-US" dirty="0"/>
              <a:t>Sample Debt Authorizations</a:t>
            </a:r>
          </a:p>
        </p:txBody>
      </p:sp>
      <p:sp>
        <p:nvSpPr>
          <p:cNvPr id="3" name="Content Placeholder 2">
            <a:extLst>
              <a:ext uri="{FF2B5EF4-FFF2-40B4-BE49-F238E27FC236}">
                <a16:creationId xmlns:a16="http://schemas.microsoft.com/office/drawing/2014/main" id="{468627D1-DA20-854C-EB74-E79D69329A29}"/>
              </a:ext>
            </a:extLst>
          </p:cNvPr>
          <p:cNvSpPr>
            <a:spLocks noGrp="1"/>
          </p:cNvSpPr>
          <p:nvPr>
            <p:ph idx="1"/>
          </p:nvPr>
        </p:nvSpPr>
        <p:spPr>
          <a:xfrm>
            <a:off x="685799" y="1981200"/>
            <a:ext cx="7868265" cy="4114800"/>
          </a:xfrm>
        </p:spPr>
        <p:txBody>
          <a:bodyPr/>
          <a:lstStyle/>
          <a:p>
            <a:pPr marL="914400" lvl="1" indent="-514350">
              <a:buSzPct val="100000"/>
              <a:buFont typeface="+mj-lt"/>
              <a:buAutoNum type="arabicPeriod"/>
            </a:pPr>
            <a:r>
              <a:rPr lang="en-US" dirty="0"/>
              <a:t>Constitutional Authorization</a:t>
            </a:r>
          </a:p>
          <a:p>
            <a:pPr marL="857250" lvl="2" indent="0">
              <a:buNone/>
            </a:pPr>
            <a:r>
              <a:rPr lang="en-US" sz="2000" b="0" dirty="0"/>
              <a:t>Article III, Section 50-g (2007) authorized the issuance of $1 Billion of General Obligation Bonds for maintenance, improvement, repair and construction for various state agencies.</a:t>
            </a:r>
          </a:p>
          <a:p>
            <a:pPr marL="971550" lvl="1" indent="-514350">
              <a:buFont typeface="+mj-lt"/>
              <a:buAutoNum type="arabicPeriod"/>
            </a:pPr>
            <a:r>
              <a:rPr lang="en-US" dirty="0">
                <a:solidFill>
                  <a:srgbClr val="000000"/>
                </a:solidFill>
              </a:rPr>
              <a:t>Statutory Authorization</a:t>
            </a:r>
          </a:p>
          <a:p>
            <a:pPr marL="857250" lvl="2" indent="0">
              <a:buNone/>
            </a:pPr>
            <a:r>
              <a:rPr lang="en-US" sz="2000" b="0" dirty="0">
                <a:solidFill>
                  <a:srgbClr val="000000"/>
                </a:solidFill>
              </a:rPr>
              <a:t>Texas Government Code, Chapter 1232 makes specific authorizations for debt financed capital projects such as office buildings and military facilities.</a:t>
            </a:r>
          </a:p>
          <a:p>
            <a:pPr marL="857250" lvl="2" indent="0">
              <a:buNone/>
            </a:pPr>
            <a:endParaRPr lang="en-US" dirty="0">
              <a:solidFill>
                <a:srgbClr val="000000"/>
              </a:solidFill>
            </a:endParaRPr>
          </a:p>
          <a:p>
            <a:endParaRPr lang="en-US" dirty="0">
              <a:highlight>
                <a:srgbClr val="FFFF00"/>
              </a:highlight>
            </a:endParaRPr>
          </a:p>
        </p:txBody>
      </p:sp>
      <p:sp>
        <p:nvSpPr>
          <p:cNvPr id="4" name="Slide Number Placeholder 3">
            <a:extLst>
              <a:ext uri="{FF2B5EF4-FFF2-40B4-BE49-F238E27FC236}">
                <a16:creationId xmlns:a16="http://schemas.microsoft.com/office/drawing/2014/main" id="{F78C4E12-89B5-B029-51EF-51A3C4202E7B}"/>
              </a:ext>
            </a:extLst>
          </p:cNvPr>
          <p:cNvSpPr>
            <a:spLocks noGrp="1"/>
          </p:cNvSpPr>
          <p:nvPr>
            <p:ph type="sldNum" sz="quarter" idx="10"/>
          </p:nvPr>
        </p:nvSpPr>
        <p:spPr/>
        <p:txBody>
          <a:bodyPr/>
          <a:lstStyle/>
          <a:p>
            <a:pPr>
              <a:defRPr/>
            </a:pPr>
            <a:fld id="{44174204-8A5A-4378-BEE6-D44BEEDE0C2A}" type="slidenum">
              <a:rPr lang="en-US" smtClean="0"/>
              <a:pPr>
                <a:defRPr/>
              </a:pPr>
              <a:t>22</a:t>
            </a:fld>
            <a:endParaRPr lang="en-US" dirty="0"/>
          </a:p>
        </p:txBody>
      </p:sp>
    </p:spTree>
    <p:extLst>
      <p:ext uri="{BB962C8B-B14F-4D97-AF65-F5344CB8AC3E}">
        <p14:creationId xmlns:p14="http://schemas.microsoft.com/office/powerpoint/2010/main" val="919227459"/>
      </p:ext>
    </p:extLst>
  </p:cSld>
  <p:clrMapOvr>
    <a:masterClrMapping/>
  </p:clrMapOvr>
  <p:transition spd="med">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3F649-FEE7-0673-A00E-5DACF815F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D0F72-E90D-CC8D-C6BD-CCFF2B53F71A}"/>
              </a:ext>
            </a:extLst>
          </p:cNvPr>
          <p:cNvSpPr>
            <a:spLocks noGrp="1"/>
          </p:cNvSpPr>
          <p:nvPr>
            <p:ph type="title"/>
          </p:nvPr>
        </p:nvSpPr>
        <p:spPr/>
        <p:txBody>
          <a:bodyPr/>
          <a:lstStyle/>
          <a:p>
            <a:r>
              <a:rPr lang="en-US" dirty="0"/>
              <a:t>Sample Debt Authorizations</a:t>
            </a:r>
          </a:p>
        </p:txBody>
      </p:sp>
      <p:sp>
        <p:nvSpPr>
          <p:cNvPr id="3" name="Content Placeholder 2">
            <a:extLst>
              <a:ext uri="{FF2B5EF4-FFF2-40B4-BE49-F238E27FC236}">
                <a16:creationId xmlns:a16="http://schemas.microsoft.com/office/drawing/2014/main" id="{236B47E6-FD27-9112-D7BB-37B543B03171}"/>
              </a:ext>
            </a:extLst>
          </p:cNvPr>
          <p:cNvSpPr>
            <a:spLocks noGrp="1"/>
          </p:cNvSpPr>
          <p:nvPr>
            <p:ph idx="1"/>
          </p:nvPr>
        </p:nvSpPr>
        <p:spPr/>
        <p:txBody>
          <a:bodyPr/>
          <a:lstStyle/>
          <a:p>
            <a:pPr marL="514350" indent="-514350">
              <a:buClrTx/>
              <a:buSzPct val="100000"/>
              <a:buFont typeface="+mj-lt"/>
              <a:buAutoNum type="arabicPeriod" startAt="3"/>
            </a:pPr>
            <a:r>
              <a:rPr lang="en-US" sz="2800" dirty="0"/>
              <a:t>Lease Revenue Bond Authorization in the General Appropriations Act</a:t>
            </a:r>
          </a:p>
          <a:p>
            <a:pPr marL="0" indent="0">
              <a:buNone/>
            </a:pPr>
            <a:endParaRPr lang="en-US" sz="2800" dirty="0"/>
          </a:p>
          <a:p>
            <a:pPr marL="457200" lvl="1" indent="0">
              <a:buNone/>
            </a:pPr>
            <a:r>
              <a:rPr lang="en-US" sz="2400" dirty="0"/>
              <a:t>Appropriations Rider authorizations include:</a:t>
            </a:r>
          </a:p>
          <a:p>
            <a:pPr lvl="1">
              <a:buFont typeface="Courier New" panose="02070309020205020404" pitchFamily="49" charset="0"/>
              <a:buChar char="o"/>
            </a:pPr>
            <a:r>
              <a:rPr lang="en-US" sz="2400" b="0" dirty="0"/>
              <a:t>Texas Facilities Commission Capitol Complex</a:t>
            </a:r>
            <a:endParaRPr lang="en-US" b="0" dirty="0"/>
          </a:p>
          <a:p>
            <a:pPr lvl="1">
              <a:buFont typeface="Courier New" panose="02070309020205020404" pitchFamily="49" charset="0"/>
              <a:buChar char="o"/>
            </a:pPr>
            <a:r>
              <a:rPr lang="en-US" sz="2400" b="0" dirty="0"/>
              <a:t>Texas Department of Transportation campus consolidation </a:t>
            </a:r>
          </a:p>
          <a:p>
            <a:pPr lvl="1">
              <a:buFont typeface="Courier New" panose="02070309020205020404" pitchFamily="49" charset="0"/>
              <a:buChar char="o"/>
            </a:pPr>
            <a:r>
              <a:rPr lang="en-US" sz="2400" b="0" dirty="0"/>
              <a:t>Texas Department of Motor Vehicle Headquarters project</a:t>
            </a:r>
          </a:p>
          <a:p>
            <a:pPr lvl="1"/>
            <a:endParaRPr lang="en-US" dirty="0">
              <a:solidFill>
                <a:srgbClr val="000000"/>
              </a:solidFill>
            </a:endParaRPr>
          </a:p>
          <a:p>
            <a:pPr marL="0" indent="0">
              <a:buNone/>
            </a:pPr>
            <a:endParaRPr lang="en-US" dirty="0">
              <a:highlight>
                <a:srgbClr val="FFFF00"/>
              </a:highlight>
            </a:endParaRPr>
          </a:p>
        </p:txBody>
      </p:sp>
      <p:sp>
        <p:nvSpPr>
          <p:cNvPr id="4" name="Slide Number Placeholder 3">
            <a:extLst>
              <a:ext uri="{FF2B5EF4-FFF2-40B4-BE49-F238E27FC236}">
                <a16:creationId xmlns:a16="http://schemas.microsoft.com/office/drawing/2014/main" id="{C442C26A-FEBD-91DA-EA43-1D1124F31372}"/>
              </a:ext>
            </a:extLst>
          </p:cNvPr>
          <p:cNvSpPr>
            <a:spLocks noGrp="1"/>
          </p:cNvSpPr>
          <p:nvPr>
            <p:ph type="sldNum" sz="quarter" idx="10"/>
          </p:nvPr>
        </p:nvSpPr>
        <p:spPr/>
        <p:txBody>
          <a:bodyPr/>
          <a:lstStyle/>
          <a:p>
            <a:pPr>
              <a:defRPr/>
            </a:pPr>
            <a:fld id="{44174204-8A5A-4378-BEE6-D44BEEDE0C2A}" type="slidenum">
              <a:rPr lang="en-US" smtClean="0"/>
              <a:pPr>
                <a:defRPr/>
              </a:pPr>
              <a:t>23</a:t>
            </a:fld>
            <a:endParaRPr lang="en-US" dirty="0"/>
          </a:p>
        </p:txBody>
      </p:sp>
    </p:spTree>
    <p:extLst>
      <p:ext uri="{BB962C8B-B14F-4D97-AF65-F5344CB8AC3E}">
        <p14:creationId xmlns:p14="http://schemas.microsoft.com/office/powerpoint/2010/main" val="3210949352"/>
      </p:ext>
    </p:extLst>
  </p:cSld>
  <p:clrMapOvr>
    <a:masterClrMapping/>
  </p:clrMapOvr>
  <p:transition spd="med">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idx="1"/>
          </p:nvPr>
        </p:nvSpPr>
        <p:spPr>
          <a:xfrm>
            <a:off x="685800" y="1752600"/>
            <a:ext cx="7772400" cy="3657600"/>
          </a:xfrm>
        </p:spPr>
        <p:txBody>
          <a:bodyPr>
            <a:noAutofit/>
          </a:bodyPr>
          <a:lstStyle/>
          <a:p>
            <a:pPr marL="365760" indent="-256032" eaLnBrk="1" fontAlgn="auto" hangingPunct="1">
              <a:lnSpc>
                <a:spcPct val="80000"/>
              </a:lnSpc>
              <a:spcBef>
                <a:spcPct val="50000"/>
              </a:spcBef>
              <a:spcAft>
                <a:spcPts val="0"/>
              </a:spcAft>
              <a:buSzTx/>
              <a:buFont typeface="Wingdings 3"/>
              <a:buChar char=""/>
              <a:defRPr/>
            </a:pPr>
            <a:r>
              <a:rPr lang="en-US" sz="2000" b="1" dirty="0">
                <a:latin typeface="Arial (Body)"/>
              </a:rPr>
              <a:t>Constitutional Pledge</a:t>
            </a:r>
            <a:r>
              <a:rPr lang="en-US" sz="2000" dirty="0">
                <a:latin typeface="Arial (Body)"/>
              </a:rPr>
              <a:t>: Legally secured by a constitutional pledge of the first monies coming into the State Treasury that are not constitutionally dedicated for another purpose</a:t>
            </a:r>
          </a:p>
          <a:p>
            <a:pPr marL="365760" indent="-256032" eaLnBrk="1" fontAlgn="auto" hangingPunct="1">
              <a:lnSpc>
                <a:spcPct val="80000"/>
              </a:lnSpc>
              <a:spcBef>
                <a:spcPct val="50000"/>
              </a:spcBef>
              <a:spcAft>
                <a:spcPts val="0"/>
              </a:spcAft>
              <a:buSzTx/>
              <a:buFont typeface="Wingdings 3"/>
              <a:buChar char=""/>
              <a:defRPr/>
            </a:pPr>
            <a:endParaRPr lang="en-US" sz="900" dirty="0">
              <a:latin typeface="Arial (Body)"/>
            </a:endParaRPr>
          </a:p>
          <a:p>
            <a:pPr marL="365760" indent="-256032" eaLnBrk="1" fontAlgn="auto" hangingPunct="1">
              <a:lnSpc>
                <a:spcPct val="80000"/>
              </a:lnSpc>
              <a:spcBef>
                <a:spcPct val="50000"/>
              </a:spcBef>
              <a:spcAft>
                <a:spcPts val="0"/>
              </a:spcAft>
              <a:buSzTx/>
              <a:buFont typeface="Wingdings 3"/>
              <a:buChar char=""/>
              <a:defRPr/>
            </a:pPr>
            <a:r>
              <a:rPr lang="en-US" sz="2000" b="1" dirty="0">
                <a:latin typeface="Arial (Body)"/>
              </a:rPr>
              <a:t>Voter Approval</a:t>
            </a:r>
            <a:r>
              <a:rPr lang="en-US" sz="2000" dirty="0">
                <a:latin typeface="Arial (Body)"/>
              </a:rPr>
              <a:t>: Must initially be approved by a 2/3 vote of both houses of the legislature and by a majority of the voters; after this approval, debt may be issued in installments as determined by the issuing agency or institution</a:t>
            </a:r>
          </a:p>
          <a:p>
            <a:pPr marL="365760" indent="-256032" eaLnBrk="1" fontAlgn="auto" hangingPunct="1">
              <a:lnSpc>
                <a:spcPct val="80000"/>
              </a:lnSpc>
              <a:spcBef>
                <a:spcPct val="50000"/>
              </a:spcBef>
              <a:spcAft>
                <a:spcPts val="0"/>
              </a:spcAft>
              <a:buSzTx/>
              <a:buFont typeface="Wingdings 3"/>
              <a:buChar char=""/>
              <a:defRPr/>
            </a:pPr>
            <a:endParaRPr lang="en-US" sz="900" dirty="0">
              <a:latin typeface="Arial (Body)"/>
            </a:endParaRPr>
          </a:p>
          <a:p>
            <a:pPr marL="365760" indent="-256032" eaLnBrk="1" fontAlgn="auto" hangingPunct="1">
              <a:lnSpc>
                <a:spcPct val="80000"/>
              </a:lnSpc>
              <a:spcBef>
                <a:spcPct val="50000"/>
              </a:spcBef>
              <a:spcAft>
                <a:spcPts val="0"/>
              </a:spcAft>
              <a:buSzTx/>
              <a:buFont typeface="Wingdings 3"/>
              <a:buChar char=""/>
              <a:defRPr/>
            </a:pPr>
            <a:r>
              <a:rPr lang="en-US" sz="2000" dirty="0">
                <a:latin typeface="Arial (Body)"/>
              </a:rPr>
              <a:t>Used to finance </a:t>
            </a:r>
            <a:r>
              <a:rPr lang="en-US" sz="2000" b="1" dirty="0">
                <a:latin typeface="Arial (Body)"/>
              </a:rPr>
              <a:t>general government functions</a:t>
            </a:r>
            <a:r>
              <a:rPr lang="en-US" sz="2000" dirty="0">
                <a:latin typeface="Arial (Body)"/>
              </a:rPr>
              <a:t>: prisons, veterans’ housing and land programs, parks, roads, grants and loans</a:t>
            </a:r>
          </a:p>
          <a:p>
            <a:pPr marL="452628" eaLnBrk="1" fontAlgn="auto" hangingPunct="1">
              <a:lnSpc>
                <a:spcPct val="80000"/>
              </a:lnSpc>
              <a:spcBef>
                <a:spcPct val="50000"/>
              </a:spcBef>
              <a:spcAft>
                <a:spcPts val="0"/>
              </a:spcAft>
              <a:buSzTx/>
              <a:buFont typeface="Arial" panose="020B0604020202020204" pitchFamily="34" charset="0"/>
              <a:buChar char="•"/>
              <a:defRPr/>
            </a:pPr>
            <a:r>
              <a:rPr lang="en-US" sz="1800" b="0" dirty="0">
                <a:latin typeface="Arial (Body)"/>
              </a:rPr>
              <a:t>Cancer Prevention and Research Institute (CPRIT)– project grants</a:t>
            </a:r>
          </a:p>
          <a:p>
            <a:pPr marL="452628" eaLnBrk="1" fontAlgn="auto" hangingPunct="1">
              <a:lnSpc>
                <a:spcPct val="80000"/>
              </a:lnSpc>
              <a:spcBef>
                <a:spcPct val="50000"/>
              </a:spcBef>
              <a:spcAft>
                <a:spcPts val="0"/>
              </a:spcAft>
              <a:buSzTx/>
              <a:buFont typeface="Arial" panose="020B0604020202020204" pitchFamily="34" charset="0"/>
              <a:buChar char="•"/>
              <a:defRPr/>
            </a:pPr>
            <a:r>
              <a:rPr lang="en-US" sz="1800" b="0" dirty="0">
                <a:latin typeface="Arial (Body)"/>
              </a:rPr>
              <a:t>Certain economic development loan programs</a:t>
            </a:r>
          </a:p>
          <a:p>
            <a:pPr marL="452628" eaLnBrk="1" fontAlgn="auto" hangingPunct="1">
              <a:lnSpc>
                <a:spcPct val="80000"/>
              </a:lnSpc>
              <a:spcBef>
                <a:spcPct val="50000"/>
              </a:spcBef>
              <a:spcAft>
                <a:spcPts val="0"/>
              </a:spcAft>
              <a:buSzTx/>
              <a:buFont typeface="Arial" panose="020B0604020202020204" pitchFamily="34" charset="0"/>
              <a:buChar char="•"/>
              <a:defRPr/>
            </a:pPr>
            <a:r>
              <a:rPr lang="en-US" sz="1800" b="0" dirty="0">
                <a:latin typeface="Arial (Body)"/>
              </a:rPr>
              <a:t>Highways and Water Development projects</a:t>
            </a:r>
          </a:p>
        </p:txBody>
      </p:sp>
      <p:sp>
        <p:nvSpPr>
          <p:cNvPr id="238594" name="Rectangle 2"/>
          <p:cNvSpPr>
            <a:spLocks noGrp="1" noChangeArrowheads="1"/>
          </p:cNvSpPr>
          <p:nvPr>
            <p:ph type="title"/>
          </p:nvPr>
        </p:nvSpPr>
        <p:spPr/>
        <p:txBody>
          <a:bodyPr/>
          <a:lstStyle/>
          <a:p>
            <a:pPr eaLnBrk="1" fontAlgn="auto" hangingPunct="1">
              <a:spcAft>
                <a:spcPts val="0"/>
              </a:spcAft>
              <a:defRPr/>
            </a:pPr>
            <a:r>
              <a:rPr lang="en-US" dirty="0">
                <a:cs typeface="Arial" panose="020B0604020202020204" pitchFamily="34" charset="0"/>
              </a:rPr>
              <a:t>What are GO Bonds?</a:t>
            </a:r>
          </a:p>
        </p:txBody>
      </p:sp>
      <p:sp>
        <p:nvSpPr>
          <p:cNvPr id="27652"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24</a:t>
            </a:fld>
            <a:endParaRPr lang="en-US"/>
          </a:p>
        </p:txBody>
      </p:sp>
    </p:spTree>
  </p:cSld>
  <p:clrMapOvr>
    <a:masterClrMapping/>
  </p:clrMapOvr>
  <p:transition spd="med">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p:spPr>
        <p:txBody>
          <a:bodyPr/>
          <a:lstStyle/>
          <a:p>
            <a:fld id="{FE7D624E-DF80-4E5A-A646-91FDA31734E0}" type="slidenum">
              <a:rPr lang="en-US" smtClean="0"/>
              <a:pPr/>
              <a:t>25</a:t>
            </a:fld>
            <a:endParaRPr lang="en-US" dirty="0"/>
          </a:p>
        </p:txBody>
      </p:sp>
      <p:sp>
        <p:nvSpPr>
          <p:cNvPr id="592898" name="Rectangle 2"/>
          <p:cNvSpPr>
            <a:spLocks noGrp="1" noChangeArrowheads="1"/>
          </p:cNvSpPr>
          <p:nvPr>
            <p:ph type="title"/>
          </p:nvPr>
        </p:nvSpPr>
        <p:spPr>
          <a:xfrm>
            <a:off x="685800" y="762000"/>
            <a:ext cx="9144000" cy="762000"/>
          </a:xfrm>
        </p:spPr>
        <p:txBody>
          <a:bodyPr/>
          <a:lstStyle/>
          <a:p>
            <a:pPr eaLnBrk="1" hangingPunct="1">
              <a:defRPr/>
            </a:pPr>
            <a:r>
              <a:rPr lang="en-US" dirty="0">
                <a:cs typeface="Arial" panose="020B0604020202020204" pitchFamily="34" charset="0"/>
              </a:rPr>
              <a:t>What are Revenue Bonds?</a:t>
            </a:r>
            <a:endParaRPr lang="en-US" dirty="0">
              <a:effectLst>
                <a:glow rad="63500">
                  <a:schemeClr val="accent3">
                    <a:satMod val="175000"/>
                    <a:alpha val="40000"/>
                  </a:schemeClr>
                </a:glow>
                <a:outerShdw blurRad="38100" dist="38100" dir="2700000" algn="tl">
                  <a:srgbClr val="000000">
                    <a:alpha val="43137"/>
                  </a:srgbClr>
                </a:outerShdw>
              </a:effectLst>
              <a:cs typeface="Arial" pitchFamily="34" charset="0"/>
            </a:endParaRPr>
          </a:p>
        </p:txBody>
      </p:sp>
      <p:sp>
        <p:nvSpPr>
          <p:cNvPr id="21508" name="Rectangle 3"/>
          <p:cNvSpPr>
            <a:spLocks noGrp="1" noChangeArrowheads="1"/>
          </p:cNvSpPr>
          <p:nvPr>
            <p:ph type="body" idx="1"/>
          </p:nvPr>
        </p:nvSpPr>
        <p:spPr>
          <a:xfrm>
            <a:off x="685800" y="2362200"/>
            <a:ext cx="7772400" cy="4114800"/>
          </a:xfrm>
        </p:spPr>
        <p:txBody>
          <a:bodyPr/>
          <a:lstStyle/>
          <a:p>
            <a:pPr eaLnBrk="1" hangingPunct="1">
              <a:buFont typeface="Arial" panose="020B0604020202020204" pitchFamily="34" charset="0"/>
              <a:buChar char="•"/>
            </a:pPr>
            <a:r>
              <a:rPr lang="en-US" sz="2400" dirty="0">
                <a:cs typeface="Arial" charset="0"/>
              </a:rPr>
              <a:t>Secured by a specific revenue source</a:t>
            </a:r>
          </a:p>
          <a:p>
            <a:pPr eaLnBrk="1" hangingPunct="1">
              <a:buFont typeface="Arial" panose="020B0604020202020204" pitchFamily="34" charset="0"/>
              <a:buChar char="•"/>
            </a:pPr>
            <a:endParaRPr lang="en-US" sz="2400" dirty="0">
              <a:cs typeface="Arial" charset="0"/>
            </a:endParaRPr>
          </a:p>
          <a:p>
            <a:pPr eaLnBrk="1" hangingPunct="1">
              <a:buFont typeface="Arial" panose="020B0604020202020204" pitchFamily="34" charset="0"/>
              <a:buChar char="•"/>
            </a:pPr>
            <a:r>
              <a:rPr lang="en-US" sz="2400" dirty="0">
                <a:cs typeface="Arial" charset="0"/>
              </a:rPr>
              <a:t>Do not require voter approval</a:t>
            </a:r>
          </a:p>
          <a:p>
            <a:pPr eaLnBrk="1" hangingPunct="1">
              <a:buFont typeface="Arial" panose="020B0604020202020204" pitchFamily="34" charset="0"/>
              <a:buChar char="•"/>
            </a:pPr>
            <a:endParaRPr lang="en-US" sz="2400" dirty="0">
              <a:cs typeface="Arial" charset="0"/>
            </a:endParaRPr>
          </a:p>
          <a:p>
            <a:pPr eaLnBrk="1" hangingPunct="1">
              <a:buFont typeface="Arial" panose="020B0604020202020204" pitchFamily="34" charset="0"/>
              <a:buChar char="•"/>
              <a:tabLst>
                <a:tab pos="1943100" algn="l"/>
              </a:tabLst>
            </a:pPr>
            <a:r>
              <a:rPr lang="en-US" sz="2400" dirty="0">
                <a:cs typeface="Arial" charset="0"/>
              </a:rPr>
              <a:t>Not backed by the full faith and credit of the issuer (State of Texas)	</a:t>
            </a:r>
            <a:r>
              <a:rPr lang="en-US" sz="2400" b="0" dirty="0">
                <a:cs typeface="Arial" charset="0"/>
              </a:rPr>
              <a:t>	 </a:t>
            </a:r>
            <a:br>
              <a:rPr lang="en-US" sz="2400" b="0" dirty="0">
                <a:cs typeface="Arial" charset="0"/>
              </a:rPr>
            </a:br>
            <a:r>
              <a:rPr lang="en-US" sz="2400" b="0" dirty="0">
                <a:cs typeface="Arial" charset="0"/>
              </a:rPr>
              <a:t>	</a:t>
            </a:r>
          </a:p>
          <a:p>
            <a:pPr eaLnBrk="1" hangingPunct="1">
              <a:buClrTx/>
              <a:buFontTx/>
              <a:buNone/>
            </a:pPr>
            <a:endParaRPr lang="en-US" sz="2400" dirty="0">
              <a:cs typeface="Arial" charset="0"/>
            </a:endParaRPr>
          </a:p>
        </p:txBody>
      </p:sp>
    </p:spTree>
    <p:extLst>
      <p:ext uri="{BB962C8B-B14F-4D97-AF65-F5344CB8AC3E}">
        <p14:creationId xmlns:p14="http://schemas.microsoft.com/office/powerpoint/2010/main" val="1086441916"/>
      </p:ext>
    </p:extLst>
  </p:cSld>
  <p:clrMapOvr>
    <a:masterClrMapping/>
  </p:clrMapOvr>
  <p:transition spd="med">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BA350-D5E1-4C7C-2F67-55A5F9991F0A}"/>
              </a:ext>
            </a:extLst>
          </p:cNvPr>
          <p:cNvSpPr>
            <a:spLocks noGrp="1"/>
          </p:cNvSpPr>
          <p:nvPr>
            <p:ph type="title"/>
          </p:nvPr>
        </p:nvSpPr>
        <p:spPr/>
        <p:txBody>
          <a:bodyPr/>
          <a:lstStyle/>
          <a:p>
            <a:r>
              <a:rPr lang="en-US" sz="3200" dirty="0"/>
              <a:t>Required Revenue Debt Appropriations</a:t>
            </a:r>
          </a:p>
        </p:txBody>
      </p:sp>
      <p:sp>
        <p:nvSpPr>
          <p:cNvPr id="3" name="Content Placeholder 2">
            <a:extLst>
              <a:ext uri="{FF2B5EF4-FFF2-40B4-BE49-F238E27FC236}">
                <a16:creationId xmlns:a16="http://schemas.microsoft.com/office/drawing/2014/main" id="{002A8590-970C-9114-3625-9B0AF2DDB8B0}"/>
              </a:ext>
            </a:extLst>
          </p:cNvPr>
          <p:cNvSpPr>
            <a:spLocks noGrp="1"/>
          </p:cNvSpPr>
          <p:nvPr>
            <p:ph idx="1"/>
          </p:nvPr>
        </p:nvSpPr>
        <p:spPr>
          <a:xfrm>
            <a:off x="685800" y="1696995"/>
            <a:ext cx="7772400" cy="4418670"/>
          </a:xfrm>
        </p:spPr>
        <p:txBody>
          <a:bodyPr/>
          <a:lstStyle/>
          <a:p>
            <a:pPr marL="0" indent="0">
              <a:lnSpc>
                <a:spcPct val="150000"/>
              </a:lnSpc>
              <a:spcBef>
                <a:spcPts val="0"/>
              </a:spcBef>
              <a:buNone/>
            </a:pPr>
            <a:r>
              <a:rPr lang="en-US" dirty="0">
                <a:highlight>
                  <a:srgbClr val="FFFFFF"/>
                </a:highlight>
              </a:rPr>
              <a:t>Project Appropriation</a:t>
            </a:r>
          </a:p>
          <a:p>
            <a:pPr lvl="1" algn="just">
              <a:spcBef>
                <a:spcPts val="0"/>
              </a:spcBef>
              <a:buFont typeface="Courier New" panose="02070309020205020404" pitchFamily="49" charset="0"/>
              <a:buChar char="o"/>
            </a:pPr>
            <a:r>
              <a:rPr lang="en-US" sz="2000" b="0" dirty="0">
                <a:highlight>
                  <a:srgbClr val="FFFFFF"/>
                </a:highlight>
              </a:rPr>
              <a:t>Appropriation made to the agency to build or acquire the project</a:t>
            </a:r>
          </a:p>
          <a:p>
            <a:pPr marL="0" indent="0">
              <a:lnSpc>
                <a:spcPct val="150000"/>
              </a:lnSpc>
              <a:spcBef>
                <a:spcPts val="0"/>
              </a:spcBef>
              <a:buNone/>
            </a:pPr>
            <a:r>
              <a:rPr lang="en-US" dirty="0">
                <a:highlight>
                  <a:srgbClr val="FFFFFF"/>
                </a:highlight>
              </a:rPr>
              <a:t>Debt Service Appropriation</a:t>
            </a:r>
          </a:p>
          <a:p>
            <a:pPr lvl="1" algn="just">
              <a:spcBef>
                <a:spcPts val="0"/>
              </a:spcBef>
              <a:buFont typeface="Courier New" panose="02070309020205020404" pitchFamily="49" charset="0"/>
              <a:buChar char="o"/>
            </a:pPr>
            <a:r>
              <a:rPr lang="en-US" sz="2000" b="0" dirty="0">
                <a:highlight>
                  <a:srgbClr val="FFFFFF"/>
                </a:highlight>
              </a:rPr>
              <a:t>Appropriation made to TPFA to pay Principal and Interest on General Obligation debt</a:t>
            </a:r>
          </a:p>
          <a:p>
            <a:pPr marL="0" indent="0">
              <a:lnSpc>
                <a:spcPct val="150000"/>
              </a:lnSpc>
              <a:spcBef>
                <a:spcPts val="0"/>
              </a:spcBef>
              <a:buNone/>
            </a:pPr>
            <a:r>
              <a:rPr lang="en-US" dirty="0">
                <a:highlight>
                  <a:srgbClr val="FFFFFF"/>
                </a:highlight>
              </a:rPr>
              <a:t>Lease Payment Appropriation</a:t>
            </a:r>
          </a:p>
          <a:p>
            <a:pPr lvl="1" algn="just">
              <a:spcBef>
                <a:spcPts val="0"/>
              </a:spcBef>
              <a:buFont typeface="Courier New" panose="02070309020205020404" pitchFamily="49" charset="0"/>
              <a:buChar char="o"/>
            </a:pPr>
            <a:r>
              <a:rPr lang="en-US" sz="2000" b="0" dirty="0">
                <a:highlight>
                  <a:srgbClr val="FFFFFF"/>
                </a:highlight>
              </a:rPr>
              <a:t>Appropriation made to a state agency that will make lease payments to TPFA when the project is financed with Revenue Bonds</a:t>
            </a:r>
          </a:p>
        </p:txBody>
      </p:sp>
      <p:sp>
        <p:nvSpPr>
          <p:cNvPr id="4" name="Slide Number Placeholder 3">
            <a:extLst>
              <a:ext uri="{FF2B5EF4-FFF2-40B4-BE49-F238E27FC236}">
                <a16:creationId xmlns:a16="http://schemas.microsoft.com/office/drawing/2014/main" id="{5545B0D3-5EB9-EAB8-7927-7B95A718FA36}"/>
              </a:ext>
            </a:extLst>
          </p:cNvPr>
          <p:cNvSpPr>
            <a:spLocks noGrp="1"/>
          </p:cNvSpPr>
          <p:nvPr>
            <p:ph type="sldNum" sz="quarter" idx="10"/>
          </p:nvPr>
        </p:nvSpPr>
        <p:spPr/>
        <p:txBody>
          <a:bodyPr/>
          <a:lstStyle/>
          <a:p>
            <a:pPr>
              <a:defRPr/>
            </a:pPr>
            <a:fld id="{44174204-8A5A-4378-BEE6-D44BEEDE0C2A}" type="slidenum">
              <a:rPr lang="en-US" smtClean="0"/>
              <a:pPr>
                <a:defRPr/>
              </a:pPr>
              <a:t>26</a:t>
            </a:fld>
            <a:endParaRPr lang="en-US" dirty="0"/>
          </a:p>
        </p:txBody>
      </p:sp>
    </p:spTree>
    <p:extLst>
      <p:ext uri="{BB962C8B-B14F-4D97-AF65-F5344CB8AC3E}">
        <p14:creationId xmlns:p14="http://schemas.microsoft.com/office/powerpoint/2010/main" val="2430161034"/>
      </p:ext>
    </p:extLst>
  </p:cSld>
  <p:clrMapOvr>
    <a:masterClrMapping/>
  </p:clrMapOvr>
  <p:transition spd="med">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B43AE3-8590-3064-9B22-5FECF0535E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590D8A-92EA-C940-4794-DE92AE5940A2}"/>
              </a:ext>
            </a:extLst>
          </p:cNvPr>
          <p:cNvSpPr>
            <a:spLocks noGrp="1"/>
          </p:cNvSpPr>
          <p:nvPr>
            <p:ph type="title"/>
          </p:nvPr>
        </p:nvSpPr>
        <p:spPr>
          <a:xfrm>
            <a:off x="685800" y="308811"/>
            <a:ext cx="7772400" cy="1143000"/>
          </a:xfrm>
        </p:spPr>
        <p:txBody>
          <a:bodyPr/>
          <a:lstStyle/>
          <a:p>
            <a:r>
              <a:rPr lang="en-US" sz="3200" dirty="0"/>
              <a:t>When Debt is Authorized and Appropriated for Funding a Capital Project</a:t>
            </a:r>
          </a:p>
        </p:txBody>
      </p:sp>
      <p:sp>
        <p:nvSpPr>
          <p:cNvPr id="3" name="Content Placeholder 2">
            <a:extLst>
              <a:ext uri="{FF2B5EF4-FFF2-40B4-BE49-F238E27FC236}">
                <a16:creationId xmlns:a16="http://schemas.microsoft.com/office/drawing/2014/main" id="{3422DA46-86A9-647D-000A-B8B3F2969DB8}"/>
              </a:ext>
            </a:extLst>
          </p:cNvPr>
          <p:cNvSpPr>
            <a:spLocks noGrp="1"/>
          </p:cNvSpPr>
          <p:nvPr>
            <p:ph idx="1"/>
          </p:nvPr>
        </p:nvSpPr>
        <p:spPr>
          <a:xfrm>
            <a:off x="685800" y="2271252"/>
            <a:ext cx="7772400" cy="3824748"/>
          </a:xfrm>
        </p:spPr>
        <p:txBody>
          <a:bodyPr/>
          <a:lstStyle/>
          <a:p>
            <a:pPr marL="0" indent="0" algn="just">
              <a:buNone/>
            </a:pPr>
            <a:r>
              <a:rPr lang="en-US" sz="2400" dirty="0"/>
              <a:t>It has been the practice of the Legislature to assign the Texas Public Finance Authority with the responsibility and authority to finance most state agency capital projects*</a:t>
            </a:r>
          </a:p>
          <a:p>
            <a:endParaRPr lang="en-US" dirty="0"/>
          </a:p>
          <a:p>
            <a:pPr marL="0" indent="0">
              <a:buNone/>
            </a:pPr>
            <a:r>
              <a:rPr lang="en-US" sz="2000" b="0" dirty="0"/>
              <a:t>* excluding state highway construction, water development loan programs, housing programs and veterans land loans</a:t>
            </a:r>
          </a:p>
          <a:p>
            <a:pPr marL="0" indent="0">
              <a:buNone/>
            </a:pPr>
            <a:endParaRPr lang="en-US" dirty="0"/>
          </a:p>
        </p:txBody>
      </p:sp>
      <p:sp>
        <p:nvSpPr>
          <p:cNvPr id="4" name="Slide Number Placeholder 3">
            <a:extLst>
              <a:ext uri="{FF2B5EF4-FFF2-40B4-BE49-F238E27FC236}">
                <a16:creationId xmlns:a16="http://schemas.microsoft.com/office/drawing/2014/main" id="{17132A40-945C-8A8F-6D1E-D8E8F45D08A0}"/>
              </a:ext>
            </a:extLst>
          </p:cNvPr>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4174204-8A5A-4378-BEE6-D44BEEDE0C2A}" type="slidenum">
              <a:rPr kumimoji="0" lang="en-US" sz="1200" b="0" i="0" u="none" strike="noStrike" kern="1200" cap="none" spc="0" normalizeH="0" baseline="0" noProof="0" smtClean="0">
                <a:ln>
                  <a:noFill/>
                </a:ln>
                <a:solidFill>
                  <a:srgbClr val="000000"/>
                </a:solidFill>
                <a:effectLst/>
                <a:uLnTx/>
                <a:uFillTx/>
                <a:latin typeface="Arial (Body)"/>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dirty="0">
              <a:ln>
                <a:noFill/>
              </a:ln>
              <a:solidFill>
                <a:srgbClr val="000000"/>
              </a:solidFill>
              <a:effectLst/>
              <a:uLnTx/>
              <a:uFillTx/>
              <a:latin typeface="Arial (Body)"/>
              <a:ea typeface="+mn-ea"/>
              <a:cs typeface="+mn-cs"/>
            </a:endParaRPr>
          </a:p>
        </p:txBody>
      </p:sp>
    </p:spTree>
    <p:extLst>
      <p:ext uri="{BB962C8B-B14F-4D97-AF65-F5344CB8AC3E}">
        <p14:creationId xmlns:p14="http://schemas.microsoft.com/office/powerpoint/2010/main" val="27912071"/>
      </p:ext>
    </p:extLst>
  </p:cSld>
  <p:clrMapOvr>
    <a:masterClrMapping/>
  </p:clrMapOvr>
  <p:transition spd="med">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B1A79-9DE4-BF9F-5855-89DD2B4EC252}"/>
              </a:ext>
            </a:extLst>
          </p:cNvPr>
          <p:cNvSpPr>
            <a:spLocks noGrp="1"/>
          </p:cNvSpPr>
          <p:nvPr>
            <p:ph type="title"/>
          </p:nvPr>
        </p:nvSpPr>
        <p:spPr>
          <a:xfrm>
            <a:off x="685800" y="285136"/>
            <a:ext cx="7772400" cy="1143000"/>
          </a:xfrm>
        </p:spPr>
        <p:txBody>
          <a:bodyPr/>
          <a:lstStyle/>
          <a:p>
            <a:r>
              <a:rPr lang="en-US" sz="3600" dirty="0"/>
              <a:t>TPFA Resources for Agencies and Policymakers</a:t>
            </a:r>
          </a:p>
        </p:txBody>
      </p:sp>
      <p:sp>
        <p:nvSpPr>
          <p:cNvPr id="3" name="Content Placeholder 2">
            <a:extLst>
              <a:ext uri="{FF2B5EF4-FFF2-40B4-BE49-F238E27FC236}">
                <a16:creationId xmlns:a16="http://schemas.microsoft.com/office/drawing/2014/main" id="{4BF25A7A-B4F3-C3BB-2CD4-6A91BA0D979F}"/>
              </a:ext>
            </a:extLst>
          </p:cNvPr>
          <p:cNvSpPr>
            <a:spLocks noGrp="1"/>
          </p:cNvSpPr>
          <p:nvPr>
            <p:ph idx="1"/>
          </p:nvPr>
        </p:nvSpPr>
        <p:spPr>
          <a:xfrm>
            <a:off x="685800" y="2290916"/>
            <a:ext cx="7772400" cy="3805084"/>
          </a:xfrm>
        </p:spPr>
        <p:txBody>
          <a:bodyPr/>
          <a:lstStyle/>
          <a:p>
            <a:pPr marL="0" indent="0">
              <a:buNone/>
            </a:pPr>
            <a:r>
              <a:rPr lang="en-US" sz="2400" dirty="0"/>
              <a:t>TPFA will assist with developing the required statutory, appropriations and/or constitutional provisions when debt (bond) financing is a funding choice or option.</a:t>
            </a:r>
          </a:p>
          <a:p>
            <a:endParaRPr lang="en-US" dirty="0"/>
          </a:p>
        </p:txBody>
      </p:sp>
      <p:sp>
        <p:nvSpPr>
          <p:cNvPr id="4" name="Slide Number Placeholder 3">
            <a:extLst>
              <a:ext uri="{FF2B5EF4-FFF2-40B4-BE49-F238E27FC236}">
                <a16:creationId xmlns:a16="http://schemas.microsoft.com/office/drawing/2014/main" id="{321BD300-6BB7-8F2A-6BA0-01F8519CE830}"/>
              </a:ext>
            </a:extLst>
          </p:cNvPr>
          <p:cNvSpPr>
            <a:spLocks noGrp="1"/>
          </p:cNvSpPr>
          <p:nvPr>
            <p:ph type="sldNum" sz="quarter" idx="10"/>
          </p:nvPr>
        </p:nvSpPr>
        <p:spPr/>
        <p:txBody>
          <a:bodyPr/>
          <a:lstStyle/>
          <a:p>
            <a:pPr>
              <a:defRPr/>
            </a:pPr>
            <a:fld id="{44174204-8A5A-4378-BEE6-D44BEEDE0C2A}" type="slidenum">
              <a:rPr lang="en-US" smtClean="0"/>
              <a:pPr>
                <a:defRPr/>
              </a:pPr>
              <a:t>28</a:t>
            </a:fld>
            <a:endParaRPr lang="en-US" dirty="0"/>
          </a:p>
        </p:txBody>
      </p:sp>
    </p:spTree>
    <p:extLst>
      <p:ext uri="{BB962C8B-B14F-4D97-AF65-F5344CB8AC3E}">
        <p14:creationId xmlns:p14="http://schemas.microsoft.com/office/powerpoint/2010/main" val="826443197"/>
      </p:ext>
    </p:extLst>
  </p:cSld>
  <p:clrMapOvr>
    <a:masterClrMapping/>
  </p:clrMapOvr>
  <p:transition spd="med">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3CB0C-E813-3021-2D86-2FB7715F1198}"/>
              </a:ext>
            </a:extLst>
          </p:cNvPr>
          <p:cNvSpPr>
            <a:spLocks noGrp="1"/>
          </p:cNvSpPr>
          <p:nvPr>
            <p:ph type="title"/>
          </p:nvPr>
        </p:nvSpPr>
        <p:spPr/>
        <p:txBody>
          <a:bodyPr/>
          <a:lstStyle/>
          <a:p>
            <a:r>
              <a:rPr lang="en-US" sz="3200" dirty="0"/>
              <a:t>IV. Financing Capital Projects through TPFA</a:t>
            </a:r>
          </a:p>
        </p:txBody>
      </p:sp>
      <p:sp>
        <p:nvSpPr>
          <p:cNvPr id="3" name="Content Placeholder 2">
            <a:extLst>
              <a:ext uri="{FF2B5EF4-FFF2-40B4-BE49-F238E27FC236}">
                <a16:creationId xmlns:a16="http://schemas.microsoft.com/office/drawing/2014/main" id="{0CF3EAAB-6489-389D-78E6-A6A8CC42F752}"/>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60C87080-F17B-973A-5C3E-AA98E3B5D409}"/>
              </a:ext>
            </a:extLst>
          </p:cNvPr>
          <p:cNvSpPr>
            <a:spLocks noGrp="1"/>
          </p:cNvSpPr>
          <p:nvPr>
            <p:ph type="sldNum" sz="quarter" idx="10"/>
          </p:nvPr>
        </p:nvSpPr>
        <p:spPr/>
        <p:txBody>
          <a:bodyPr/>
          <a:lstStyle/>
          <a:p>
            <a:pPr>
              <a:defRPr/>
            </a:pPr>
            <a:fld id="{44174204-8A5A-4378-BEE6-D44BEEDE0C2A}" type="slidenum">
              <a:rPr lang="en-US" smtClean="0"/>
              <a:pPr>
                <a:defRPr/>
              </a:pPr>
              <a:t>29</a:t>
            </a:fld>
            <a:endParaRPr lang="en-US" dirty="0"/>
          </a:p>
        </p:txBody>
      </p:sp>
    </p:spTree>
    <p:extLst>
      <p:ext uri="{BB962C8B-B14F-4D97-AF65-F5344CB8AC3E}">
        <p14:creationId xmlns:p14="http://schemas.microsoft.com/office/powerpoint/2010/main" val="2755475820"/>
      </p:ext>
    </p:extLst>
  </p:cSld>
  <p:clrMapOvr>
    <a:masterClrMapping/>
  </p:clrMapOvr>
  <p:transition spd="med">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E4315-5B87-E682-0F5D-0C4D2CB2A5C5}"/>
              </a:ext>
            </a:extLst>
          </p:cNvPr>
          <p:cNvSpPr>
            <a:spLocks noGrp="1"/>
          </p:cNvSpPr>
          <p:nvPr>
            <p:ph type="title"/>
          </p:nvPr>
        </p:nvSpPr>
        <p:spPr/>
        <p:txBody>
          <a:bodyPr/>
          <a:lstStyle/>
          <a:p>
            <a:r>
              <a:rPr lang="en-US" dirty="0"/>
              <a:t>Additional Training Resources</a:t>
            </a:r>
          </a:p>
        </p:txBody>
      </p:sp>
      <p:sp>
        <p:nvSpPr>
          <p:cNvPr id="3" name="Content Placeholder 2">
            <a:extLst>
              <a:ext uri="{FF2B5EF4-FFF2-40B4-BE49-F238E27FC236}">
                <a16:creationId xmlns:a16="http://schemas.microsoft.com/office/drawing/2014/main" id="{979766B9-0264-2DE8-D962-3B165623D723}"/>
              </a:ext>
            </a:extLst>
          </p:cNvPr>
          <p:cNvSpPr>
            <a:spLocks noGrp="1"/>
          </p:cNvSpPr>
          <p:nvPr>
            <p:ph idx="1"/>
          </p:nvPr>
        </p:nvSpPr>
        <p:spPr>
          <a:xfrm>
            <a:off x="685800" y="1981199"/>
            <a:ext cx="7772400" cy="4517791"/>
          </a:xfrm>
        </p:spPr>
        <p:txBody>
          <a:bodyPr/>
          <a:lstStyle/>
          <a:p>
            <a:pPr>
              <a:spcBef>
                <a:spcPts val="0"/>
              </a:spcBef>
            </a:pPr>
            <a:r>
              <a:rPr lang="en-US" sz="2400" dirty="0"/>
              <a:t>TPFA Case Study Training is available online at:</a:t>
            </a:r>
          </a:p>
          <a:p>
            <a:pPr marL="0" indent="0">
              <a:spcBef>
                <a:spcPts val="0"/>
              </a:spcBef>
              <a:buNone/>
            </a:pPr>
            <a:r>
              <a:rPr lang="en-US" sz="2800" dirty="0"/>
              <a:t>	</a:t>
            </a:r>
            <a:r>
              <a:rPr lang="en-US" sz="1800" dirty="0">
                <a:hlinkClick r:id="rId2"/>
              </a:rPr>
              <a:t>https://www.tpfa.state.tx.us/trainingvideo.aspx</a:t>
            </a:r>
            <a:endParaRPr lang="en-US" sz="1800" dirty="0"/>
          </a:p>
          <a:p>
            <a:pPr marL="0" indent="0">
              <a:spcBef>
                <a:spcPts val="0"/>
              </a:spcBef>
              <a:buNone/>
            </a:pPr>
            <a:endParaRPr lang="en-US" sz="1800" dirty="0"/>
          </a:p>
          <a:p>
            <a:pPr>
              <a:spcBef>
                <a:spcPts val="0"/>
              </a:spcBef>
            </a:pPr>
            <a:r>
              <a:rPr lang="en-US" sz="2400" dirty="0"/>
              <a:t>Bond Review Board Debt Primer</a:t>
            </a:r>
          </a:p>
          <a:p>
            <a:pPr marL="0" indent="0">
              <a:spcBef>
                <a:spcPts val="0"/>
              </a:spcBef>
              <a:buNone/>
            </a:pPr>
            <a:r>
              <a:rPr lang="en-US" sz="1800" dirty="0"/>
              <a:t>	</a:t>
            </a:r>
            <a:r>
              <a:rPr lang="en-US" sz="1800" dirty="0">
                <a:solidFill>
                  <a:srgbClr val="FF0000"/>
                </a:solidFill>
                <a:hlinkClick r:id="rId3">
                  <a:extLst>
                    <a:ext uri="{A12FA001-AC4F-418D-AE19-62706E023703}">
                      <ahyp:hlinkClr xmlns:ahyp="http://schemas.microsoft.com/office/drawing/2018/hyperlinkcolor" val="tx"/>
                    </a:ext>
                  </a:extLst>
                </a:hlinkClick>
              </a:rPr>
              <a:t>https://www.brb.texas.gov/state-publications/</a:t>
            </a:r>
            <a:endParaRPr lang="en-US" sz="1800" dirty="0">
              <a:solidFill>
                <a:srgbClr val="FF0000"/>
              </a:solidFill>
            </a:endParaRPr>
          </a:p>
          <a:p>
            <a:pPr marL="0" indent="0">
              <a:spcBef>
                <a:spcPts val="0"/>
              </a:spcBef>
              <a:buNone/>
            </a:pPr>
            <a:endParaRPr lang="en-US" sz="1800" dirty="0"/>
          </a:p>
          <a:p>
            <a:pPr>
              <a:spcBef>
                <a:spcPts val="0"/>
              </a:spcBef>
            </a:pPr>
            <a:r>
              <a:rPr lang="en-US" sz="2400" dirty="0"/>
              <a:t>Bonds 101 Texas Public Finance Seminar (January 2025)</a:t>
            </a:r>
          </a:p>
          <a:p>
            <a:pPr marL="0" indent="0">
              <a:spcBef>
                <a:spcPts val="0"/>
              </a:spcBef>
              <a:buNone/>
            </a:pPr>
            <a:endParaRPr lang="en-US" sz="2400" dirty="0"/>
          </a:p>
          <a:p>
            <a:pPr>
              <a:spcBef>
                <a:spcPts val="0"/>
              </a:spcBef>
            </a:pPr>
            <a:r>
              <a:rPr lang="en-US" sz="2400" dirty="0"/>
              <a:t>TPFA Finance Team </a:t>
            </a:r>
          </a:p>
          <a:p>
            <a:pPr marL="0" indent="0">
              <a:spcBef>
                <a:spcPts val="0"/>
              </a:spcBef>
              <a:buNone/>
            </a:pPr>
            <a:r>
              <a:rPr lang="en-US" sz="1800" dirty="0"/>
              <a:t>	(512)463-5544 or </a:t>
            </a:r>
            <a:r>
              <a:rPr lang="en-US" sz="1800" dirty="0" err="1"/>
              <a:t>BondTeam@TPFA.Texas.Gov</a:t>
            </a:r>
            <a:endParaRPr lang="en-US" sz="1800" dirty="0"/>
          </a:p>
        </p:txBody>
      </p:sp>
      <p:sp>
        <p:nvSpPr>
          <p:cNvPr id="4" name="Slide Number Placeholder 3">
            <a:extLst>
              <a:ext uri="{FF2B5EF4-FFF2-40B4-BE49-F238E27FC236}">
                <a16:creationId xmlns:a16="http://schemas.microsoft.com/office/drawing/2014/main" id="{BA78CB3A-D556-85EA-B4C8-7FEC970AE3D5}"/>
              </a:ext>
            </a:extLst>
          </p:cNvPr>
          <p:cNvSpPr>
            <a:spLocks noGrp="1"/>
          </p:cNvSpPr>
          <p:nvPr>
            <p:ph type="sldNum" sz="quarter" idx="10"/>
          </p:nvPr>
        </p:nvSpPr>
        <p:spPr/>
        <p:txBody>
          <a:bodyPr/>
          <a:lstStyle/>
          <a:p>
            <a:pPr>
              <a:defRPr/>
            </a:pPr>
            <a:fld id="{44174204-8A5A-4378-BEE6-D44BEEDE0C2A}" type="slidenum">
              <a:rPr lang="en-US" smtClean="0"/>
              <a:pPr>
                <a:defRPr/>
              </a:pPr>
              <a:t>3</a:t>
            </a:fld>
            <a:endParaRPr lang="en-US" dirty="0"/>
          </a:p>
        </p:txBody>
      </p:sp>
    </p:spTree>
    <p:extLst>
      <p:ext uri="{BB962C8B-B14F-4D97-AF65-F5344CB8AC3E}">
        <p14:creationId xmlns:p14="http://schemas.microsoft.com/office/powerpoint/2010/main" val="3299747039"/>
      </p:ext>
    </p:extLst>
  </p:cSld>
  <p:clrMapOvr>
    <a:masterClrMapping/>
  </p:clrMapOvr>
  <p:transition spd="med">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a:lstStyle/>
          <a:p>
            <a:fld id="{2B640222-2016-4CEC-BB4B-9DA5BECE5F97}" type="slidenum">
              <a:rPr lang="en-US" smtClean="0"/>
              <a:pPr/>
              <a:t>30</a:t>
            </a:fld>
            <a:endParaRPr lang="en-US" dirty="0"/>
          </a:p>
        </p:txBody>
      </p:sp>
      <p:sp>
        <p:nvSpPr>
          <p:cNvPr id="641026" name="Rectangle 2"/>
          <p:cNvSpPr>
            <a:spLocks noGrp="1" noChangeArrowheads="1"/>
          </p:cNvSpPr>
          <p:nvPr>
            <p:ph type="title"/>
          </p:nvPr>
        </p:nvSpPr>
        <p:spPr>
          <a:xfrm>
            <a:off x="304800" y="152400"/>
            <a:ext cx="8458200" cy="1371600"/>
          </a:xfrm>
        </p:spPr>
        <p:txBody>
          <a:bodyPr/>
          <a:lstStyle/>
          <a:p>
            <a:pPr indent="-609600" eaLnBrk="1" hangingPunct="1">
              <a:lnSpc>
                <a:spcPct val="80000"/>
              </a:lnSpc>
              <a:spcAft>
                <a:spcPts val="600"/>
              </a:spcAft>
              <a:buSzPct val="150000"/>
              <a:buFontTx/>
              <a:buNone/>
              <a:defRPr/>
            </a:pPr>
            <a:r>
              <a:rPr lang="en-US" dirty="0">
                <a:solidFill>
                  <a:srgbClr val="000000"/>
                </a:solidFill>
                <a:effectLst/>
              </a:rPr>
              <a:t>Texas Public Finance Authority</a:t>
            </a:r>
            <a:br>
              <a:rPr lang="en-US" dirty="0">
                <a:solidFill>
                  <a:srgbClr val="000000"/>
                </a:solidFill>
                <a:effectLst/>
              </a:rPr>
            </a:br>
            <a:r>
              <a:rPr lang="en-US" dirty="0">
                <a:solidFill>
                  <a:srgbClr val="000000"/>
                </a:solidFill>
                <a:effectLst/>
              </a:rPr>
              <a:t> </a:t>
            </a:r>
            <a:r>
              <a:rPr lang="en-US" sz="3200" dirty="0">
                <a:solidFill>
                  <a:srgbClr val="000000"/>
                </a:solidFill>
                <a:effectLst/>
              </a:rPr>
              <a:t>Issuing Agency – Gov’t Code Ch. 1232</a:t>
            </a:r>
          </a:p>
        </p:txBody>
      </p:sp>
      <p:sp>
        <p:nvSpPr>
          <p:cNvPr id="8196" name="Rectangle 3"/>
          <p:cNvSpPr>
            <a:spLocks noGrp="1" noChangeArrowheads="1"/>
          </p:cNvSpPr>
          <p:nvPr>
            <p:ph type="body" idx="1"/>
          </p:nvPr>
        </p:nvSpPr>
        <p:spPr>
          <a:xfrm>
            <a:off x="381000" y="1828800"/>
            <a:ext cx="8610600" cy="4495800"/>
          </a:xfrm>
        </p:spPr>
        <p:txBody>
          <a:bodyPr/>
          <a:lstStyle/>
          <a:p>
            <a:pPr marL="571500" indent="-228600" algn="just" eaLnBrk="1" hangingPunct="1">
              <a:spcBef>
                <a:spcPts val="0"/>
              </a:spcBef>
              <a:spcAft>
                <a:spcPts val="0"/>
              </a:spcAft>
              <a:buClrTx/>
              <a:buSzPct val="150000"/>
              <a:defRPr/>
            </a:pPr>
            <a:endParaRPr lang="en-US" sz="2800" b="0" dirty="0">
              <a:latin typeface="Arial (Body)"/>
            </a:endParaRPr>
          </a:p>
          <a:p>
            <a:pPr marL="571500" indent="-228600" algn="just" eaLnBrk="1" hangingPunct="1">
              <a:spcBef>
                <a:spcPts val="0"/>
              </a:spcBef>
              <a:spcAft>
                <a:spcPts val="0"/>
              </a:spcAft>
              <a:buSzPct val="150000"/>
              <a:defRPr/>
            </a:pPr>
            <a:r>
              <a:rPr lang="en-US" sz="2800" b="0" dirty="0">
                <a:latin typeface="Arial (Body)"/>
              </a:rPr>
              <a:t>Central state issuer for state agencies, certain universities, and other special purpose entities</a:t>
            </a:r>
          </a:p>
          <a:p>
            <a:pPr marL="609600" indent="-609600" eaLnBrk="1" hangingPunct="1">
              <a:lnSpc>
                <a:spcPct val="80000"/>
              </a:lnSpc>
              <a:buSzPct val="150000"/>
              <a:defRPr/>
            </a:pPr>
            <a:endParaRPr lang="en-US" sz="1800" b="0" dirty="0">
              <a:latin typeface="Arial (Body)"/>
            </a:endParaRPr>
          </a:p>
          <a:p>
            <a:pPr marL="571500" indent="-228600" algn="just" eaLnBrk="1" hangingPunct="1">
              <a:spcBef>
                <a:spcPts val="0"/>
              </a:spcBef>
              <a:spcAft>
                <a:spcPts val="0"/>
              </a:spcAft>
              <a:buSzPct val="150000"/>
              <a:defRPr/>
            </a:pPr>
            <a:r>
              <a:rPr lang="en-US" sz="2800" b="0" dirty="0">
                <a:latin typeface="Arial (Body)"/>
              </a:rPr>
              <a:t>Issues debt as authorized by the legislature</a:t>
            </a:r>
            <a:endParaRPr lang="en-US" sz="2400" b="0" dirty="0">
              <a:latin typeface="Arial (Body)"/>
            </a:endParaRPr>
          </a:p>
          <a:p>
            <a:pPr marL="571500" indent="-228600" algn="just" eaLnBrk="1" hangingPunct="1">
              <a:spcBef>
                <a:spcPts val="0"/>
              </a:spcBef>
              <a:spcAft>
                <a:spcPts val="0"/>
              </a:spcAft>
              <a:buSzPct val="150000"/>
              <a:defRPr/>
            </a:pPr>
            <a:endParaRPr lang="en-US" sz="2800" b="0" dirty="0">
              <a:latin typeface="Arial (Body)"/>
            </a:endParaRPr>
          </a:p>
          <a:p>
            <a:pPr marL="571500" indent="-228600" algn="just" eaLnBrk="1" hangingPunct="1">
              <a:spcBef>
                <a:spcPts val="0"/>
              </a:spcBef>
              <a:spcAft>
                <a:spcPts val="0"/>
              </a:spcAft>
              <a:buSzPct val="150000"/>
              <a:defRPr/>
            </a:pPr>
            <a:r>
              <a:rPr lang="en-US" sz="2800" b="0" dirty="0">
                <a:latin typeface="Arial (Body)"/>
              </a:rPr>
              <a:t>Administers the Master Lease Purchase Program for equipment and other capital projects</a:t>
            </a:r>
          </a:p>
        </p:txBody>
      </p:sp>
    </p:spTree>
    <p:extLst>
      <p:ext uri="{BB962C8B-B14F-4D97-AF65-F5344CB8AC3E}">
        <p14:creationId xmlns:p14="http://schemas.microsoft.com/office/powerpoint/2010/main" val="3501570875"/>
      </p:ext>
    </p:extLst>
  </p:cSld>
  <p:clrMapOvr>
    <a:masterClrMapping/>
  </p:clrMapOvr>
  <p:transition spd="med">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252B9-D030-4191-8F56-C8130CF87826}"/>
              </a:ext>
            </a:extLst>
          </p:cNvPr>
          <p:cNvSpPr>
            <a:spLocks noGrp="1"/>
          </p:cNvSpPr>
          <p:nvPr>
            <p:ph type="title"/>
          </p:nvPr>
        </p:nvSpPr>
        <p:spPr/>
        <p:txBody>
          <a:bodyPr/>
          <a:lstStyle/>
          <a:p>
            <a:r>
              <a:rPr lang="en-US" dirty="0"/>
              <a:t>TPFA Debt Issuance History</a:t>
            </a:r>
          </a:p>
        </p:txBody>
      </p:sp>
      <p:sp>
        <p:nvSpPr>
          <p:cNvPr id="4" name="Slide Number Placeholder 3">
            <a:extLst>
              <a:ext uri="{FF2B5EF4-FFF2-40B4-BE49-F238E27FC236}">
                <a16:creationId xmlns:a16="http://schemas.microsoft.com/office/drawing/2014/main" id="{26A36BC8-C22F-44E4-B180-4397E14BF4CE}"/>
              </a:ext>
            </a:extLst>
          </p:cNvPr>
          <p:cNvSpPr>
            <a:spLocks noGrp="1"/>
          </p:cNvSpPr>
          <p:nvPr>
            <p:ph type="sldNum" sz="quarter" idx="10"/>
          </p:nvPr>
        </p:nvSpPr>
        <p:spPr/>
        <p:txBody>
          <a:bodyPr/>
          <a:lstStyle/>
          <a:p>
            <a:pPr>
              <a:defRPr/>
            </a:pPr>
            <a:fld id="{44174204-8A5A-4378-BEE6-D44BEEDE0C2A}" type="slidenum">
              <a:rPr lang="en-US" smtClean="0"/>
              <a:pPr>
                <a:defRPr/>
              </a:pPr>
              <a:t>31</a:t>
            </a:fld>
            <a:endParaRPr lang="en-US"/>
          </a:p>
        </p:txBody>
      </p:sp>
      <p:grpSp>
        <p:nvGrpSpPr>
          <p:cNvPr id="11" name="Group 10">
            <a:extLst>
              <a:ext uri="{FF2B5EF4-FFF2-40B4-BE49-F238E27FC236}">
                <a16:creationId xmlns:a16="http://schemas.microsoft.com/office/drawing/2014/main" id="{B883D7F6-4DEB-431F-9C47-FE608D191895}"/>
              </a:ext>
            </a:extLst>
          </p:cNvPr>
          <p:cNvGrpSpPr/>
          <p:nvPr/>
        </p:nvGrpSpPr>
        <p:grpSpPr>
          <a:xfrm>
            <a:off x="685800" y="2115816"/>
            <a:ext cx="7543799" cy="3845568"/>
            <a:chOff x="685800" y="2115816"/>
            <a:chExt cx="7543799" cy="3845568"/>
          </a:xfrm>
        </p:grpSpPr>
        <p:sp>
          <p:nvSpPr>
            <p:cNvPr id="12" name="Rectangle 11">
              <a:extLst>
                <a:ext uri="{FF2B5EF4-FFF2-40B4-BE49-F238E27FC236}">
                  <a16:creationId xmlns:a16="http://schemas.microsoft.com/office/drawing/2014/main" id="{1BBD7F7D-E0D7-4CA0-AB16-664BF7873801}"/>
                </a:ext>
              </a:extLst>
            </p:cNvPr>
            <p:cNvSpPr/>
            <p:nvPr/>
          </p:nvSpPr>
          <p:spPr>
            <a:xfrm>
              <a:off x="2926079" y="2115816"/>
              <a:ext cx="5303520" cy="1060846"/>
            </a:xfrm>
            <a:prstGeom prst="rect">
              <a:avLst/>
            </a:prstGeom>
            <a:noFill/>
            <a:ln>
              <a:solidFill>
                <a:schemeClr val="accent3">
                  <a:lumMod val="95000"/>
                </a:schemeClr>
              </a:solidFill>
            </a:ln>
            <a:effectLst/>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3820" tIns="93696" rIns="135606" bIns="93696"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effectLst/>
                </a:rPr>
                <a:t>Managing $4.158 billion of bonds as of 2/29/2024</a:t>
              </a:r>
            </a:p>
          </p:txBody>
        </p:sp>
        <p:sp>
          <p:nvSpPr>
            <p:cNvPr id="13" name="Arrow: Pentagon 12">
              <a:extLst>
                <a:ext uri="{FF2B5EF4-FFF2-40B4-BE49-F238E27FC236}">
                  <a16:creationId xmlns:a16="http://schemas.microsoft.com/office/drawing/2014/main" id="{191C1166-24C9-4209-9840-E6D7C5D86458}"/>
                </a:ext>
              </a:extLst>
            </p:cNvPr>
            <p:cNvSpPr/>
            <p:nvPr/>
          </p:nvSpPr>
          <p:spPr>
            <a:xfrm>
              <a:off x="685800" y="2148309"/>
              <a:ext cx="2103120" cy="914400"/>
            </a:xfrm>
            <a:prstGeom prst="homePlate">
              <a:avLst/>
            </a:prstGeom>
            <a:solidFill>
              <a:srgbClr val="868686">
                <a:alpha val="25098"/>
              </a:srgbClr>
            </a:solidFill>
            <a:ln w="3175">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0463" tIns="127598" rIns="190463" bIns="127598" numCol="1" spcCol="1270" anchor="ctr" anchorCtr="0">
              <a:noAutofit/>
            </a:bodyPr>
            <a:lstStyle/>
            <a:p>
              <a:pPr marL="0" lvl="0" indent="0" algn="ctr" defTabSz="1466850">
                <a:lnSpc>
                  <a:spcPct val="90000"/>
                </a:lnSpc>
                <a:spcBef>
                  <a:spcPct val="0"/>
                </a:spcBef>
                <a:spcAft>
                  <a:spcPct val="35000"/>
                </a:spcAft>
                <a:buNone/>
              </a:pPr>
              <a:r>
                <a:rPr lang="en-US" sz="2100" kern="1200" dirty="0">
                  <a:solidFill>
                    <a:schemeClr val="tx1"/>
                  </a:solidFill>
                  <a:effectLst/>
                </a:rPr>
                <a:t>Manage</a:t>
              </a:r>
            </a:p>
          </p:txBody>
        </p:sp>
        <p:sp>
          <p:nvSpPr>
            <p:cNvPr id="14" name="Rectangle 13">
              <a:extLst>
                <a:ext uri="{FF2B5EF4-FFF2-40B4-BE49-F238E27FC236}">
                  <a16:creationId xmlns:a16="http://schemas.microsoft.com/office/drawing/2014/main" id="{3C5A7534-7F8B-41CD-98D3-8D81959B983F}"/>
                </a:ext>
              </a:extLst>
            </p:cNvPr>
            <p:cNvSpPr/>
            <p:nvPr/>
          </p:nvSpPr>
          <p:spPr>
            <a:xfrm>
              <a:off x="2926079" y="3508177"/>
              <a:ext cx="5303520" cy="1060846"/>
            </a:xfrm>
            <a:prstGeom prst="rect">
              <a:avLst/>
            </a:prstGeom>
            <a:noFill/>
            <a:ln>
              <a:solidFill>
                <a:schemeClr val="accent3">
                  <a:lumMod val="95000"/>
                </a:schemeClr>
              </a:solidFill>
            </a:ln>
            <a:effectLst/>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3820" tIns="93696" rIns="135606" bIns="93696"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effectLst/>
                </a:rPr>
                <a:t>$27.07 billion issued to date</a:t>
              </a:r>
            </a:p>
          </p:txBody>
        </p:sp>
        <p:sp>
          <p:nvSpPr>
            <p:cNvPr id="15" name="Arrow: Pentagon 14">
              <a:extLst>
                <a:ext uri="{FF2B5EF4-FFF2-40B4-BE49-F238E27FC236}">
                  <a16:creationId xmlns:a16="http://schemas.microsoft.com/office/drawing/2014/main" id="{29E1473B-CCBB-451E-BE8B-C94F173D24E4}"/>
                </a:ext>
              </a:extLst>
            </p:cNvPr>
            <p:cNvSpPr/>
            <p:nvPr/>
          </p:nvSpPr>
          <p:spPr>
            <a:xfrm>
              <a:off x="685800" y="3540670"/>
              <a:ext cx="2103120" cy="914400"/>
            </a:xfrm>
            <a:prstGeom prst="homePlate">
              <a:avLst/>
            </a:prstGeom>
            <a:solidFill>
              <a:srgbClr val="868686">
                <a:alpha val="25098"/>
              </a:srgbClr>
            </a:solidFill>
            <a:ln w="3175">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0463" tIns="127598" rIns="190463" bIns="127598" numCol="1" spcCol="1270" anchor="ctr" anchorCtr="0">
              <a:noAutofit/>
            </a:bodyPr>
            <a:lstStyle/>
            <a:p>
              <a:pPr marL="0" lvl="0" indent="0" algn="ctr" defTabSz="1466850">
                <a:lnSpc>
                  <a:spcPct val="90000"/>
                </a:lnSpc>
                <a:spcBef>
                  <a:spcPct val="0"/>
                </a:spcBef>
                <a:spcAft>
                  <a:spcPct val="35000"/>
                </a:spcAft>
                <a:buNone/>
              </a:pPr>
              <a:r>
                <a:rPr lang="en-US" sz="2400" kern="1200" dirty="0">
                  <a:solidFill>
                    <a:schemeClr val="tx1"/>
                  </a:solidFill>
                  <a:effectLst/>
                </a:rPr>
                <a:t>Issued</a:t>
              </a:r>
            </a:p>
          </p:txBody>
        </p:sp>
        <p:sp>
          <p:nvSpPr>
            <p:cNvPr id="16" name="Rectangle 15">
              <a:extLst>
                <a:ext uri="{FF2B5EF4-FFF2-40B4-BE49-F238E27FC236}">
                  <a16:creationId xmlns:a16="http://schemas.microsoft.com/office/drawing/2014/main" id="{C4CD76FF-60E9-44A3-A046-4F40B4B2866C}"/>
                </a:ext>
              </a:extLst>
            </p:cNvPr>
            <p:cNvSpPr/>
            <p:nvPr/>
          </p:nvSpPr>
          <p:spPr>
            <a:xfrm>
              <a:off x="2926079" y="4900538"/>
              <a:ext cx="5303520" cy="1060846"/>
            </a:xfrm>
            <a:prstGeom prst="rect">
              <a:avLst/>
            </a:prstGeom>
            <a:noFill/>
            <a:ln>
              <a:solidFill>
                <a:schemeClr val="accent3">
                  <a:lumMod val="95000"/>
                </a:schemeClr>
              </a:solidFill>
            </a:ln>
            <a:effectLst/>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83820" tIns="93696" rIns="135606" bIns="93696" numCol="1" spcCol="1270" anchor="ctr" anchorCtr="0">
              <a:noAutofit/>
            </a:bodyPr>
            <a:lstStyle/>
            <a:p>
              <a:pPr marL="228600" lvl="1" indent="-228600" algn="l" defTabSz="977900">
                <a:lnSpc>
                  <a:spcPct val="90000"/>
                </a:lnSpc>
                <a:spcBef>
                  <a:spcPct val="0"/>
                </a:spcBef>
                <a:spcAft>
                  <a:spcPct val="15000"/>
                </a:spcAft>
                <a:buChar char="•"/>
              </a:pPr>
              <a:r>
                <a:rPr lang="en-US" sz="2200" kern="1200" dirty="0">
                  <a:effectLst/>
                </a:rPr>
                <a:t>Ongoing debt management has provided savings of over $277.2 million to general revenue supported debt</a:t>
              </a:r>
            </a:p>
          </p:txBody>
        </p:sp>
        <p:sp>
          <p:nvSpPr>
            <p:cNvPr id="17" name="Arrow: Pentagon 16">
              <a:extLst>
                <a:ext uri="{FF2B5EF4-FFF2-40B4-BE49-F238E27FC236}">
                  <a16:creationId xmlns:a16="http://schemas.microsoft.com/office/drawing/2014/main" id="{FA3802A7-78F9-4B3B-AF87-BB43914302C6}"/>
                </a:ext>
              </a:extLst>
            </p:cNvPr>
            <p:cNvSpPr/>
            <p:nvPr/>
          </p:nvSpPr>
          <p:spPr>
            <a:xfrm>
              <a:off x="685800" y="4933032"/>
              <a:ext cx="2103120" cy="914400"/>
            </a:xfrm>
            <a:prstGeom prst="homePlate">
              <a:avLst/>
            </a:prstGeom>
            <a:solidFill>
              <a:srgbClr val="868686">
                <a:alpha val="25098"/>
              </a:srgbClr>
            </a:solidFill>
            <a:ln w="3175">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90463" tIns="127598" rIns="190463" bIns="127598" numCol="1" spcCol="1270" anchor="ctr" anchorCtr="0">
              <a:noAutofit/>
            </a:bodyPr>
            <a:lstStyle/>
            <a:p>
              <a:pPr marL="0" lvl="0" indent="0" algn="ctr" defTabSz="1466850">
                <a:lnSpc>
                  <a:spcPct val="90000"/>
                </a:lnSpc>
                <a:spcBef>
                  <a:spcPct val="0"/>
                </a:spcBef>
                <a:spcAft>
                  <a:spcPct val="35000"/>
                </a:spcAft>
                <a:buNone/>
              </a:pPr>
              <a:r>
                <a:rPr lang="en-US" sz="2400" kern="1200" dirty="0">
                  <a:solidFill>
                    <a:schemeClr val="tx1"/>
                  </a:solidFill>
                  <a:effectLst/>
                </a:rPr>
                <a:t>Savings</a:t>
              </a:r>
            </a:p>
          </p:txBody>
        </p:sp>
      </p:grpSp>
    </p:spTree>
    <p:extLst>
      <p:ext uri="{BB962C8B-B14F-4D97-AF65-F5344CB8AC3E}">
        <p14:creationId xmlns:p14="http://schemas.microsoft.com/office/powerpoint/2010/main" val="1714094594"/>
      </p:ext>
    </p:extLst>
  </p:cSld>
  <p:clrMapOvr>
    <a:masterClrMapping/>
  </p:clrMapOvr>
  <p:transition spd="med">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a:xfrm>
            <a:off x="838200" y="1942742"/>
            <a:ext cx="7620000" cy="4419600"/>
          </a:xfrm>
        </p:spPr>
        <p:txBody>
          <a:bodyPr/>
          <a:lstStyle/>
          <a:p>
            <a:pPr eaLnBrk="1" hangingPunct="1">
              <a:buFont typeface="Arial" panose="020B0604020202020204" pitchFamily="34" charset="0"/>
              <a:buChar char="•"/>
            </a:pPr>
            <a:r>
              <a:rPr lang="en-US" sz="2800" dirty="0">
                <a:latin typeface="Arial (Body)"/>
              </a:rPr>
              <a:t>CPRIT Project Grants</a:t>
            </a:r>
            <a:endParaRPr lang="en-US" sz="2400" dirty="0">
              <a:latin typeface="Arial (Body)"/>
            </a:endParaRPr>
          </a:p>
          <a:p>
            <a:pPr marL="457200" lvl="1" indent="0" eaLnBrk="1" hangingPunct="1">
              <a:buNone/>
            </a:pPr>
            <a:endParaRPr lang="en-US" sz="2400" dirty="0">
              <a:latin typeface="Arial (Body)"/>
            </a:endParaRPr>
          </a:p>
          <a:p>
            <a:pPr eaLnBrk="1" hangingPunct="1"/>
            <a:r>
              <a:rPr lang="en-US" sz="2800" dirty="0">
                <a:latin typeface="Arial (Body)"/>
              </a:rPr>
              <a:t>Economic Development Loan Programs</a:t>
            </a:r>
            <a:endParaRPr lang="en-US" sz="2400" dirty="0">
              <a:latin typeface="Arial (Body)"/>
            </a:endParaRPr>
          </a:p>
          <a:p>
            <a:pPr marL="457200" lvl="1" indent="0" eaLnBrk="1" hangingPunct="1">
              <a:buNone/>
            </a:pPr>
            <a:endParaRPr lang="en-US" sz="2400" dirty="0">
              <a:latin typeface="Arial (Body)"/>
            </a:endParaRPr>
          </a:p>
          <a:p>
            <a:pPr eaLnBrk="1" hangingPunct="1"/>
            <a:r>
              <a:rPr lang="en-US" sz="2800" dirty="0">
                <a:latin typeface="Arial (Body)"/>
              </a:rPr>
              <a:t>Legacy Constitutional Authorizations for Construction, Repair and Renovation Projects</a:t>
            </a:r>
            <a:endParaRPr lang="en-US" sz="2400" dirty="0">
              <a:latin typeface="Arial (Body)"/>
            </a:endParaRPr>
          </a:p>
          <a:p>
            <a:pPr marL="365760" indent="-365760" eaLnBrk="1" hangingPunct="1">
              <a:buFont typeface="+mj-lt"/>
              <a:buAutoNum type="arabicPeriod"/>
            </a:pPr>
            <a:endParaRPr lang="en-US" sz="2800" dirty="0">
              <a:latin typeface="Arial (Body)"/>
            </a:endParaRPr>
          </a:p>
        </p:txBody>
      </p:sp>
      <p:sp>
        <p:nvSpPr>
          <p:cNvPr id="252930" name="Rectangle 2"/>
          <p:cNvSpPr>
            <a:spLocks noGrp="1" noChangeArrowheads="1"/>
          </p:cNvSpPr>
          <p:nvPr>
            <p:ph type="title"/>
          </p:nvPr>
        </p:nvSpPr>
        <p:spPr>
          <a:xfrm>
            <a:off x="685800" y="457200"/>
            <a:ext cx="7772400" cy="989013"/>
          </a:xfrm>
        </p:spPr>
        <p:txBody>
          <a:bodyPr>
            <a:normAutofit/>
          </a:bodyPr>
          <a:lstStyle/>
          <a:p>
            <a:pPr eaLnBrk="1" fontAlgn="auto" hangingPunct="1">
              <a:spcAft>
                <a:spcPts val="0"/>
              </a:spcAft>
              <a:defRPr/>
            </a:pPr>
            <a:r>
              <a:rPr lang="en-US" sz="4000" dirty="0">
                <a:cs typeface="Arial" panose="020B0604020202020204" pitchFamily="34" charset="0"/>
              </a:rPr>
              <a:t>TPFA General Obligation Financing</a:t>
            </a:r>
          </a:p>
        </p:txBody>
      </p:sp>
      <p:sp>
        <p:nvSpPr>
          <p:cNvPr id="32772"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32</a:t>
            </a:fld>
            <a:endParaRPr lang="en-US"/>
          </a:p>
        </p:txBody>
      </p:sp>
    </p:spTree>
    <p:extLst>
      <p:ext uri="{BB962C8B-B14F-4D97-AF65-F5344CB8AC3E}">
        <p14:creationId xmlns:p14="http://schemas.microsoft.com/office/powerpoint/2010/main" val="70120210"/>
      </p:ext>
    </p:extLst>
  </p:cSld>
  <p:clrMapOvr>
    <a:masterClrMapping/>
  </p:clrMapOvr>
  <p:transition spd="med">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a:xfrm>
            <a:off x="838200" y="1942742"/>
            <a:ext cx="7620000" cy="4419600"/>
          </a:xfrm>
        </p:spPr>
        <p:txBody>
          <a:bodyPr/>
          <a:lstStyle/>
          <a:p>
            <a:pPr eaLnBrk="1" hangingPunct="1">
              <a:buFont typeface="Arial" panose="020B0604020202020204" pitchFamily="34" charset="0"/>
              <a:buChar char="•"/>
            </a:pPr>
            <a:r>
              <a:rPr lang="en-US" sz="2800" dirty="0">
                <a:latin typeface="Arial (Body)"/>
              </a:rPr>
              <a:t>Lease Revenue Bonds</a:t>
            </a:r>
          </a:p>
          <a:p>
            <a:pPr marL="457200" lvl="1" indent="0" eaLnBrk="1" hangingPunct="1">
              <a:buNone/>
            </a:pPr>
            <a:r>
              <a:rPr lang="en-US" sz="2400" dirty="0">
                <a:latin typeface="Arial (Body)"/>
              </a:rPr>
              <a:t>	(Building Construction, Repairs and 	Rehabilitation)</a:t>
            </a:r>
          </a:p>
          <a:p>
            <a:pPr marL="457200" lvl="1" indent="0" eaLnBrk="1" hangingPunct="1">
              <a:buNone/>
            </a:pPr>
            <a:endParaRPr lang="en-US" sz="2400" dirty="0">
              <a:latin typeface="Arial (Body)"/>
            </a:endParaRPr>
          </a:p>
          <a:p>
            <a:pPr eaLnBrk="1" hangingPunct="1"/>
            <a:r>
              <a:rPr lang="en-US" sz="2800" dirty="0">
                <a:latin typeface="Arial (Body)"/>
              </a:rPr>
              <a:t>University Revenue Financing Systems</a:t>
            </a:r>
          </a:p>
          <a:p>
            <a:pPr marL="457200" lvl="1" indent="0" eaLnBrk="1" hangingPunct="1">
              <a:buNone/>
            </a:pPr>
            <a:r>
              <a:rPr lang="en-US" sz="2400" dirty="0">
                <a:latin typeface="Arial (Body)"/>
              </a:rPr>
              <a:t>	(Instructional facilities and dormitories)</a:t>
            </a:r>
          </a:p>
          <a:p>
            <a:pPr marL="457200" lvl="1" indent="0" eaLnBrk="1" hangingPunct="1">
              <a:buNone/>
            </a:pPr>
            <a:endParaRPr lang="en-US" sz="2400" dirty="0">
              <a:latin typeface="Arial (Body)"/>
            </a:endParaRPr>
          </a:p>
          <a:p>
            <a:pPr eaLnBrk="1" hangingPunct="1"/>
            <a:r>
              <a:rPr lang="en-US" sz="2800" dirty="0">
                <a:latin typeface="Arial (Body)"/>
              </a:rPr>
              <a:t>Master Lease Purchase Program</a:t>
            </a:r>
          </a:p>
          <a:p>
            <a:pPr marL="457200" lvl="1" indent="0" eaLnBrk="1" hangingPunct="1">
              <a:buNone/>
            </a:pPr>
            <a:r>
              <a:rPr lang="en-US" sz="2400" dirty="0">
                <a:latin typeface="Arial (Body)"/>
              </a:rPr>
              <a:t>	(Equipment and certain construction 	projects)</a:t>
            </a:r>
          </a:p>
          <a:p>
            <a:pPr marL="365760" indent="-365760" eaLnBrk="1" hangingPunct="1">
              <a:buFont typeface="+mj-lt"/>
              <a:buAutoNum type="arabicPeriod"/>
            </a:pPr>
            <a:endParaRPr lang="en-US" sz="2800" dirty="0">
              <a:latin typeface="Arial (Body)"/>
            </a:endParaRPr>
          </a:p>
        </p:txBody>
      </p:sp>
      <p:sp>
        <p:nvSpPr>
          <p:cNvPr id="252930" name="Rectangle 2"/>
          <p:cNvSpPr>
            <a:spLocks noGrp="1" noChangeArrowheads="1"/>
          </p:cNvSpPr>
          <p:nvPr>
            <p:ph type="title"/>
          </p:nvPr>
        </p:nvSpPr>
        <p:spPr>
          <a:xfrm>
            <a:off x="685800" y="457200"/>
            <a:ext cx="7772400" cy="989013"/>
          </a:xfrm>
        </p:spPr>
        <p:txBody>
          <a:bodyPr>
            <a:normAutofit/>
          </a:bodyPr>
          <a:lstStyle/>
          <a:p>
            <a:pPr eaLnBrk="1" fontAlgn="auto" hangingPunct="1">
              <a:spcAft>
                <a:spcPts val="0"/>
              </a:spcAft>
              <a:defRPr/>
            </a:pPr>
            <a:r>
              <a:rPr lang="en-US" sz="4000" dirty="0">
                <a:cs typeface="Arial" panose="020B0604020202020204" pitchFamily="34" charset="0"/>
              </a:rPr>
              <a:t>TPFA Revenue Financing Programs</a:t>
            </a:r>
          </a:p>
        </p:txBody>
      </p:sp>
      <p:sp>
        <p:nvSpPr>
          <p:cNvPr id="32772"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33</a:t>
            </a:fld>
            <a:endParaRPr lang="en-US"/>
          </a:p>
        </p:txBody>
      </p:sp>
    </p:spTree>
  </p:cSld>
  <p:clrMapOvr>
    <a:masterClrMapping/>
  </p:clrMapOvr>
  <p:transition spd="med">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a:off x="685800" y="457200"/>
            <a:ext cx="7772400" cy="989013"/>
          </a:xfrm>
        </p:spPr>
        <p:txBody>
          <a:bodyPr>
            <a:normAutofit/>
          </a:bodyPr>
          <a:lstStyle/>
          <a:p>
            <a:pPr eaLnBrk="1" fontAlgn="auto" hangingPunct="1">
              <a:spcAft>
                <a:spcPts val="0"/>
              </a:spcAft>
              <a:defRPr/>
            </a:pPr>
            <a:r>
              <a:rPr lang="en-US" sz="4000" dirty="0">
                <a:latin typeface="Arial" panose="020B0604020202020204" pitchFamily="34" charset="0"/>
                <a:cs typeface="Arial" panose="020B0604020202020204" pitchFamily="34" charset="0"/>
              </a:rPr>
              <a:t>TPFA Lease Revenue Bonds</a:t>
            </a:r>
            <a:endParaRPr lang="en-US" sz="4000" dirty="0">
              <a:cs typeface="Arial" panose="020B0604020202020204" pitchFamily="34" charset="0"/>
            </a:endParaRPr>
          </a:p>
        </p:txBody>
      </p:sp>
      <p:sp>
        <p:nvSpPr>
          <p:cNvPr id="32772"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34</a:t>
            </a:fld>
            <a:endParaRPr lang="en-US"/>
          </a:p>
        </p:txBody>
      </p:sp>
      <p:sp>
        <p:nvSpPr>
          <p:cNvPr id="4" name="Rectangle 3">
            <a:extLst>
              <a:ext uri="{FF2B5EF4-FFF2-40B4-BE49-F238E27FC236}">
                <a16:creationId xmlns:a16="http://schemas.microsoft.com/office/drawing/2014/main" id="{5AD18C01-2606-A261-4C4E-21CA61EE7E12}"/>
              </a:ext>
            </a:extLst>
          </p:cNvPr>
          <p:cNvSpPr>
            <a:spLocks noGrp="1" noChangeArrowheads="1"/>
          </p:cNvSpPr>
          <p:nvPr>
            <p:ph idx="1"/>
          </p:nvPr>
        </p:nvSpPr>
        <p:spPr>
          <a:xfrm>
            <a:off x="685800" y="1981200"/>
            <a:ext cx="7772400" cy="4114800"/>
          </a:xfrm>
        </p:spPr>
        <p:txBody>
          <a:bodyPr>
            <a:normAutofit lnSpcReduction="10000"/>
          </a:bodyPr>
          <a:lstStyle/>
          <a:p>
            <a:pPr marL="365760" indent="-365760" eaLnBrk="1" fontAlgn="auto" hangingPunct="1">
              <a:lnSpc>
                <a:spcPct val="80000"/>
              </a:lnSpc>
              <a:spcBef>
                <a:spcPct val="50000"/>
              </a:spcBef>
              <a:spcAft>
                <a:spcPts val="0"/>
              </a:spcAft>
              <a:buSzPct val="100000"/>
              <a:buFont typeface="Wingdings" pitchFamily="2" charset="2"/>
              <a:buAutoNum type="arabicPeriod"/>
              <a:defRPr/>
            </a:pPr>
            <a:r>
              <a:rPr lang="en-US" sz="2400" b="0" dirty="0">
                <a:latin typeface="Arial (Body)"/>
              </a:rPr>
              <a:t>TPFA issues bonds.</a:t>
            </a:r>
          </a:p>
          <a:p>
            <a:pPr marL="365760" indent="-365760" eaLnBrk="1" fontAlgn="auto" hangingPunct="1">
              <a:lnSpc>
                <a:spcPct val="80000"/>
              </a:lnSpc>
              <a:spcBef>
                <a:spcPct val="50000"/>
              </a:spcBef>
              <a:spcAft>
                <a:spcPts val="0"/>
              </a:spcAft>
              <a:buSzPct val="100000"/>
              <a:buFont typeface="Wingdings" pitchFamily="2" charset="2"/>
              <a:buAutoNum type="arabicPeriod"/>
              <a:defRPr/>
            </a:pPr>
            <a:r>
              <a:rPr lang="en-US" sz="2400" b="0" dirty="0">
                <a:latin typeface="Arial (Body)"/>
              </a:rPr>
              <a:t>TPFA provides bond proceeds to client agency to construct or acquire the facility.</a:t>
            </a:r>
          </a:p>
          <a:p>
            <a:pPr marL="365760" indent="-365760" eaLnBrk="1" fontAlgn="auto" hangingPunct="1">
              <a:lnSpc>
                <a:spcPct val="80000"/>
              </a:lnSpc>
              <a:spcBef>
                <a:spcPct val="50000"/>
              </a:spcBef>
              <a:spcAft>
                <a:spcPts val="0"/>
              </a:spcAft>
              <a:buSzPct val="100000"/>
              <a:buFont typeface="Wingdings" pitchFamily="2" charset="2"/>
              <a:buAutoNum type="arabicPeriod"/>
              <a:defRPr/>
            </a:pPr>
            <a:r>
              <a:rPr lang="en-US" sz="2400" b="0" dirty="0">
                <a:latin typeface="Arial (Body)"/>
              </a:rPr>
              <a:t>TPFA takes title to the facility.</a:t>
            </a:r>
          </a:p>
          <a:p>
            <a:pPr marL="365760" indent="-365760" eaLnBrk="1" fontAlgn="auto" hangingPunct="1">
              <a:lnSpc>
                <a:spcPct val="80000"/>
              </a:lnSpc>
              <a:spcBef>
                <a:spcPct val="50000"/>
              </a:spcBef>
              <a:spcAft>
                <a:spcPts val="0"/>
              </a:spcAft>
              <a:buSzPct val="100000"/>
              <a:buFont typeface="Wingdings" pitchFamily="2" charset="2"/>
              <a:buAutoNum type="arabicPeriod"/>
              <a:defRPr/>
            </a:pPr>
            <a:r>
              <a:rPr lang="en-US" sz="2400" b="0" dirty="0">
                <a:latin typeface="Arial (Body)"/>
              </a:rPr>
              <a:t>TPFA leases the facility to the client state agency.</a:t>
            </a:r>
          </a:p>
          <a:p>
            <a:pPr marL="365760" indent="-365760" eaLnBrk="1" fontAlgn="auto" hangingPunct="1">
              <a:lnSpc>
                <a:spcPct val="80000"/>
              </a:lnSpc>
              <a:spcBef>
                <a:spcPct val="50000"/>
              </a:spcBef>
              <a:spcAft>
                <a:spcPts val="0"/>
              </a:spcAft>
              <a:buSzPct val="100000"/>
              <a:buFont typeface="Wingdings" pitchFamily="2" charset="2"/>
              <a:buAutoNum type="arabicPeriod"/>
              <a:defRPr/>
            </a:pPr>
            <a:r>
              <a:rPr lang="en-US" sz="2400" b="0" dirty="0">
                <a:latin typeface="Arial (Body)"/>
              </a:rPr>
              <a:t>Legislature appropriates lease payments to the client state agency </a:t>
            </a:r>
            <a:r>
              <a:rPr lang="en-US" sz="2400" b="0" u="sng" dirty="0">
                <a:latin typeface="Arial (Body)"/>
              </a:rPr>
              <a:t>each biennium</a:t>
            </a:r>
            <a:r>
              <a:rPr lang="en-US" sz="2400" b="0" dirty="0">
                <a:latin typeface="Arial (Body)"/>
              </a:rPr>
              <a:t> (no legal obligation to do so).</a:t>
            </a:r>
          </a:p>
          <a:p>
            <a:pPr marL="365760" indent="-365760" eaLnBrk="1" fontAlgn="auto" hangingPunct="1">
              <a:lnSpc>
                <a:spcPct val="80000"/>
              </a:lnSpc>
              <a:spcBef>
                <a:spcPct val="50000"/>
              </a:spcBef>
              <a:spcAft>
                <a:spcPts val="0"/>
              </a:spcAft>
              <a:buSzPct val="100000"/>
              <a:buFont typeface="Wingdings" pitchFamily="2" charset="2"/>
              <a:buAutoNum type="arabicPeriod"/>
              <a:defRPr/>
            </a:pPr>
            <a:r>
              <a:rPr lang="en-US" sz="2400" b="0" dirty="0">
                <a:latin typeface="Arial (Body)"/>
              </a:rPr>
              <a:t>Client agency makes lease payments to TPFA.</a:t>
            </a:r>
          </a:p>
          <a:p>
            <a:pPr marL="365760" indent="-365760" eaLnBrk="1" fontAlgn="auto" hangingPunct="1">
              <a:lnSpc>
                <a:spcPct val="80000"/>
              </a:lnSpc>
              <a:spcBef>
                <a:spcPct val="50000"/>
              </a:spcBef>
              <a:spcAft>
                <a:spcPts val="0"/>
              </a:spcAft>
              <a:buSzPct val="100000"/>
              <a:buFont typeface="Wingdings" pitchFamily="2" charset="2"/>
              <a:buAutoNum type="arabicPeriod"/>
              <a:defRPr/>
            </a:pPr>
            <a:r>
              <a:rPr lang="en-US" sz="2400" b="0" dirty="0">
                <a:latin typeface="Arial (Body)"/>
              </a:rPr>
              <a:t>TPFA uses lease payments to pay debt service on the bonds.</a:t>
            </a:r>
          </a:p>
        </p:txBody>
      </p:sp>
    </p:spTree>
    <p:extLst>
      <p:ext uri="{BB962C8B-B14F-4D97-AF65-F5344CB8AC3E}">
        <p14:creationId xmlns:p14="http://schemas.microsoft.com/office/powerpoint/2010/main" val="3169901312"/>
      </p:ext>
    </p:extLst>
  </p:cSld>
  <p:clrMapOvr>
    <a:masterClrMapping/>
  </p:clrMapOvr>
  <p:transition spd="med">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685800" y="457200"/>
            <a:ext cx="7772400" cy="989013"/>
          </a:xfrm>
        </p:spPr>
        <p:txBody>
          <a:bodyPr/>
          <a:lstStyle/>
          <a:p>
            <a:pPr eaLnBrk="1" fontAlgn="auto" hangingPunct="1">
              <a:spcAft>
                <a:spcPts val="0"/>
              </a:spcAft>
              <a:defRPr/>
            </a:pPr>
            <a:r>
              <a:rPr lang="en-US"/>
              <a:t>TPFA Lease Revenue Bonds</a:t>
            </a:r>
          </a:p>
        </p:txBody>
      </p:sp>
      <p:sp>
        <p:nvSpPr>
          <p:cNvPr id="34819" name="Oval 3"/>
          <p:cNvSpPr>
            <a:spLocks noChangeArrowheads="1"/>
          </p:cNvSpPr>
          <p:nvPr/>
        </p:nvSpPr>
        <p:spPr bwMode="auto">
          <a:xfrm>
            <a:off x="1981200" y="1828800"/>
            <a:ext cx="1524000" cy="990600"/>
          </a:xfrm>
          <a:prstGeom prst="ellipse">
            <a:avLst/>
          </a:prstGeom>
          <a:solidFill>
            <a:srgbClr val="64AA73"/>
          </a:solidFill>
          <a:ln w="9525">
            <a:solidFill>
              <a:schemeClr val="tx1"/>
            </a:solidFill>
            <a:round/>
            <a:headEnd/>
            <a:tailEnd/>
          </a:ln>
        </p:spPr>
        <p:txBody>
          <a:bodyPr wrap="none" anchor="ctr"/>
          <a:lstStyle/>
          <a:p>
            <a:pPr algn="ctr"/>
            <a:r>
              <a:rPr lang="en-US" sz="1800" dirty="0"/>
              <a:t>TPFA</a:t>
            </a:r>
          </a:p>
        </p:txBody>
      </p:sp>
      <p:sp>
        <p:nvSpPr>
          <p:cNvPr id="34820" name="Rectangle 4"/>
          <p:cNvSpPr>
            <a:spLocks noChangeArrowheads="1"/>
          </p:cNvSpPr>
          <p:nvPr/>
        </p:nvSpPr>
        <p:spPr bwMode="auto">
          <a:xfrm>
            <a:off x="5905500" y="1818968"/>
            <a:ext cx="2057400" cy="914400"/>
          </a:xfrm>
          <a:prstGeom prst="rect">
            <a:avLst/>
          </a:prstGeom>
          <a:solidFill>
            <a:srgbClr val="64AA73"/>
          </a:solidFill>
          <a:ln w="9525">
            <a:solidFill>
              <a:schemeClr val="tx1"/>
            </a:solidFill>
            <a:miter lim="800000"/>
            <a:headEnd/>
            <a:tailEnd/>
          </a:ln>
        </p:spPr>
        <p:txBody>
          <a:bodyPr wrap="none" anchor="ctr"/>
          <a:lstStyle/>
          <a:p>
            <a:pPr algn="ctr"/>
            <a:r>
              <a:rPr lang="en-US" sz="1800" dirty="0"/>
              <a:t>Investors</a:t>
            </a:r>
          </a:p>
        </p:txBody>
      </p:sp>
      <p:sp>
        <p:nvSpPr>
          <p:cNvPr id="34821" name="Oval 5"/>
          <p:cNvSpPr>
            <a:spLocks noChangeArrowheads="1"/>
          </p:cNvSpPr>
          <p:nvPr/>
        </p:nvSpPr>
        <p:spPr bwMode="auto">
          <a:xfrm>
            <a:off x="2057400" y="3962400"/>
            <a:ext cx="1524000" cy="914400"/>
          </a:xfrm>
          <a:prstGeom prst="ellipse">
            <a:avLst/>
          </a:prstGeom>
          <a:solidFill>
            <a:srgbClr val="64AA73"/>
          </a:solidFill>
          <a:ln w="9525">
            <a:solidFill>
              <a:schemeClr val="tx1"/>
            </a:solidFill>
            <a:round/>
            <a:headEnd/>
            <a:tailEnd/>
          </a:ln>
        </p:spPr>
        <p:txBody>
          <a:bodyPr wrap="none" anchor="ctr"/>
          <a:lstStyle/>
          <a:p>
            <a:pPr algn="ctr"/>
            <a:r>
              <a:rPr lang="en-US" sz="1800" dirty="0"/>
              <a:t>Client</a:t>
            </a:r>
          </a:p>
          <a:p>
            <a:pPr algn="ctr"/>
            <a:r>
              <a:rPr lang="en-US" sz="1800" dirty="0"/>
              <a:t> Agency</a:t>
            </a:r>
          </a:p>
        </p:txBody>
      </p:sp>
      <p:sp>
        <p:nvSpPr>
          <p:cNvPr id="34822" name="Oval 6"/>
          <p:cNvSpPr>
            <a:spLocks noChangeArrowheads="1"/>
          </p:cNvSpPr>
          <p:nvPr/>
        </p:nvSpPr>
        <p:spPr bwMode="auto">
          <a:xfrm>
            <a:off x="838200" y="5302250"/>
            <a:ext cx="1600200" cy="989014"/>
          </a:xfrm>
          <a:prstGeom prst="ellipse">
            <a:avLst/>
          </a:prstGeom>
          <a:solidFill>
            <a:srgbClr val="64AA73"/>
          </a:solidFill>
          <a:ln w="9525">
            <a:solidFill>
              <a:schemeClr val="tx1"/>
            </a:solidFill>
            <a:round/>
            <a:headEnd/>
            <a:tailEnd/>
          </a:ln>
        </p:spPr>
        <p:txBody>
          <a:bodyPr wrap="none" anchor="ctr"/>
          <a:lstStyle/>
          <a:p>
            <a:pPr algn="ctr"/>
            <a:r>
              <a:rPr lang="en-US" sz="2000" dirty="0"/>
              <a:t>Legislature</a:t>
            </a:r>
          </a:p>
        </p:txBody>
      </p:sp>
      <p:sp>
        <p:nvSpPr>
          <p:cNvPr id="34823" name="Line 7"/>
          <p:cNvSpPr>
            <a:spLocks noChangeShapeType="1"/>
          </p:cNvSpPr>
          <p:nvPr/>
        </p:nvSpPr>
        <p:spPr bwMode="auto">
          <a:xfrm>
            <a:off x="3505200" y="2362199"/>
            <a:ext cx="2400300" cy="10081"/>
          </a:xfrm>
          <a:prstGeom prst="line">
            <a:avLst/>
          </a:prstGeom>
          <a:noFill/>
          <a:ln w="9525">
            <a:solidFill>
              <a:schemeClr val="tx1"/>
            </a:solidFill>
            <a:round/>
            <a:headEnd/>
            <a:tailEnd type="triangle" w="med" len="med"/>
          </a:ln>
        </p:spPr>
        <p:txBody>
          <a:bodyPr/>
          <a:lstStyle/>
          <a:p>
            <a:endParaRPr lang="en-US"/>
          </a:p>
        </p:txBody>
      </p:sp>
      <p:sp>
        <p:nvSpPr>
          <p:cNvPr id="34824" name="Line 8"/>
          <p:cNvSpPr>
            <a:spLocks noChangeShapeType="1"/>
          </p:cNvSpPr>
          <p:nvPr/>
        </p:nvSpPr>
        <p:spPr bwMode="auto">
          <a:xfrm flipV="1">
            <a:off x="2743200" y="2819400"/>
            <a:ext cx="0" cy="1143000"/>
          </a:xfrm>
          <a:prstGeom prst="line">
            <a:avLst/>
          </a:prstGeom>
          <a:noFill/>
          <a:ln w="9525">
            <a:solidFill>
              <a:schemeClr val="tx1"/>
            </a:solidFill>
            <a:round/>
            <a:headEnd/>
            <a:tailEnd type="triangle" w="med" len="med"/>
          </a:ln>
        </p:spPr>
        <p:txBody>
          <a:bodyPr/>
          <a:lstStyle/>
          <a:p>
            <a:endParaRPr lang="en-US"/>
          </a:p>
        </p:txBody>
      </p:sp>
      <p:sp>
        <p:nvSpPr>
          <p:cNvPr id="34825" name="Line 9"/>
          <p:cNvSpPr>
            <a:spLocks noChangeShapeType="1"/>
          </p:cNvSpPr>
          <p:nvPr/>
        </p:nvSpPr>
        <p:spPr bwMode="auto">
          <a:xfrm flipV="1">
            <a:off x="1905000" y="4845050"/>
            <a:ext cx="609600" cy="457200"/>
          </a:xfrm>
          <a:prstGeom prst="line">
            <a:avLst/>
          </a:prstGeom>
          <a:noFill/>
          <a:ln w="9525">
            <a:solidFill>
              <a:schemeClr val="tx1"/>
            </a:solidFill>
            <a:round/>
            <a:headEnd/>
            <a:tailEnd type="triangle" w="med" len="med"/>
          </a:ln>
        </p:spPr>
        <p:txBody>
          <a:bodyPr/>
          <a:lstStyle/>
          <a:p>
            <a:endParaRPr lang="en-US"/>
          </a:p>
        </p:txBody>
      </p:sp>
      <p:sp>
        <p:nvSpPr>
          <p:cNvPr id="34826" name="Text Box 10"/>
          <p:cNvSpPr txBox="1">
            <a:spLocks noChangeArrowheads="1"/>
          </p:cNvSpPr>
          <p:nvPr/>
        </p:nvSpPr>
        <p:spPr bwMode="auto">
          <a:xfrm>
            <a:off x="3733800" y="1905000"/>
            <a:ext cx="1371600" cy="369332"/>
          </a:xfrm>
          <a:prstGeom prst="rect">
            <a:avLst/>
          </a:prstGeom>
          <a:noFill/>
          <a:ln w="9525">
            <a:noFill/>
            <a:miter lim="800000"/>
            <a:headEnd/>
            <a:tailEnd/>
          </a:ln>
        </p:spPr>
        <p:txBody>
          <a:bodyPr>
            <a:spAutoFit/>
          </a:bodyPr>
          <a:lstStyle/>
          <a:p>
            <a:r>
              <a:rPr lang="en-US" sz="1800" dirty="0"/>
              <a:t>Debt Service</a:t>
            </a:r>
          </a:p>
        </p:txBody>
      </p:sp>
      <p:sp>
        <p:nvSpPr>
          <p:cNvPr id="34827" name="Text Box 11"/>
          <p:cNvSpPr txBox="1">
            <a:spLocks noChangeArrowheads="1"/>
          </p:cNvSpPr>
          <p:nvPr/>
        </p:nvSpPr>
        <p:spPr bwMode="auto">
          <a:xfrm>
            <a:off x="906241" y="3180113"/>
            <a:ext cx="1678665" cy="369332"/>
          </a:xfrm>
          <a:prstGeom prst="rect">
            <a:avLst/>
          </a:prstGeom>
          <a:noFill/>
          <a:ln w="9525">
            <a:noFill/>
            <a:miter lim="800000"/>
            <a:headEnd/>
            <a:tailEnd/>
          </a:ln>
        </p:spPr>
        <p:txBody>
          <a:bodyPr wrap="none">
            <a:spAutoFit/>
          </a:bodyPr>
          <a:lstStyle/>
          <a:p>
            <a:r>
              <a:rPr lang="en-US" sz="1800" dirty="0"/>
              <a:t>Lease Payments</a:t>
            </a:r>
          </a:p>
        </p:txBody>
      </p:sp>
      <p:sp>
        <p:nvSpPr>
          <p:cNvPr id="34828" name="Text Box 12"/>
          <p:cNvSpPr txBox="1">
            <a:spLocks noChangeArrowheads="1"/>
          </p:cNvSpPr>
          <p:nvPr/>
        </p:nvSpPr>
        <p:spPr bwMode="auto">
          <a:xfrm>
            <a:off x="2708426" y="5102942"/>
            <a:ext cx="2069797" cy="646331"/>
          </a:xfrm>
          <a:prstGeom prst="rect">
            <a:avLst/>
          </a:prstGeom>
          <a:noFill/>
          <a:ln w="9525">
            <a:noFill/>
            <a:miter lim="800000"/>
            <a:headEnd/>
            <a:tailEnd/>
          </a:ln>
        </p:spPr>
        <p:txBody>
          <a:bodyPr wrap="none">
            <a:spAutoFit/>
          </a:bodyPr>
          <a:lstStyle/>
          <a:p>
            <a:r>
              <a:rPr lang="en-US" sz="1800" dirty="0"/>
              <a:t>Appropriates Funds </a:t>
            </a:r>
          </a:p>
          <a:p>
            <a:r>
              <a:rPr lang="en-US" sz="1800" dirty="0"/>
              <a:t>for Lease Payments</a:t>
            </a:r>
          </a:p>
        </p:txBody>
      </p:sp>
      <p:sp>
        <p:nvSpPr>
          <p:cNvPr id="34829" name="Text Box 13"/>
          <p:cNvSpPr txBox="1">
            <a:spLocks noChangeArrowheads="1"/>
          </p:cNvSpPr>
          <p:nvPr/>
        </p:nvSpPr>
        <p:spPr bwMode="auto">
          <a:xfrm>
            <a:off x="2895600" y="3200400"/>
            <a:ext cx="847725" cy="336550"/>
          </a:xfrm>
          <a:prstGeom prst="rect">
            <a:avLst/>
          </a:prstGeom>
          <a:solidFill>
            <a:srgbClr val="D4C37A"/>
          </a:solidFill>
          <a:ln w="9525">
            <a:noFill/>
            <a:miter lim="800000"/>
            <a:headEnd/>
            <a:tailEnd/>
          </a:ln>
        </p:spPr>
        <p:txBody>
          <a:bodyPr wrap="none">
            <a:spAutoFit/>
          </a:bodyPr>
          <a:lstStyle/>
          <a:p>
            <a:r>
              <a:rPr lang="en-US" sz="1600" b="1"/>
              <a:t>LEASE</a:t>
            </a:r>
          </a:p>
        </p:txBody>
      </p:sp>
      <p:sp>
        <p:nvSpPr>
          <p:cNvPr id="34830" name="Text Box 14"/>
          <p:cNvSpPr txBox="1">
            <a:spLocks noChangeArrowheads="1"/>
          </p:cNvSpPr>
          <p:nvPr/>
        </p:nvSpPr>
        <p:spPr bwMode="auto">
          <a:xfrm>
            <a:off x="3886200" y="2438400"/>
            <a:ext cx="851515" cy="369332"/>
          </a:xfrm>
          <a:prstGeom prst="rect">
            <a:avLst/>
          </a:prstGeom>
          <a:solidFill>
            <a:srgbClr val="0099CC"/>
          </a:solidFill>
          <a:ln w="9525">
            <a:noFill/>
            <a:miter lim="800000"/>
            <a:headEnd/>
            <a:tailEnd/>
          </a:ln>
        </p:spPr>
        <p:txBody>
          <a:bodyPr wrap="none">
            <a:spAutoFit/>
          </a:bodyPr>
          <a:lstStyle/>
          <a:p>
            <a:r>
              <a:rPr lang="en-US" sz="1800" b="1" dirty="0">
                <a:solidFill>
                  <a:srgbClr val="08080C"/>
                </a:solidFill>
              </a:rPr>
              <a:t>BOND</a:t>
            </a:r>
            <a:endParaRPr lang="en-US" sz="1600" b="1" dirty="0">
              <a:solidFill>
                <a:srgbClr val="08080C"/>
              </a:solidFill>
            </a:endParaRPr>
          </a:p>
        </p:txBody>
      </p:sp>
      <p:pic>
        <p:nvPicPr>
          <p:cNvPr id="34831" name="Picture 15" descr="C:\Program Files\Common Files\Microsoft Shared\Clipart\cagcat50\BL00393_.wmf"/>
          <p:cNvPicPr>
            <a:picLocks noChangeAspect="1" noChangeArrowheads="1"/>
          </p:cNvPicPr>
          <p:nvPr/>
        </p:nvPicPr>
        <p:blipFill>
          <a:blip r:embed="rId3" cstate="print"/>
          <a:srcRect/>
          <a:stretch>
            <a:fillRect/>
          </a:stretch>
        </p:blipFill>
        <p:spPr bwMode="auto">
          <a:xfrm>
            <a:off x="5743521" y="3536951"/>
            <a:ext cx="1787989" cy="2270966"/>
          </a:xfrm>
          <a:prstGeom prst="rect">
            <a:avLst/>
          </a:prstGeom>
          <a:noFill/>
          <a:ln w="9525">
            <a:noFill/>
            <a:miter lim="800000"/>
            <a:headEnd/>
            <a:tailEnd/>
          </a:ln>
        </p:spPr>
      </p:pic>
      <p:sp>
        <p:nvSpPr>
          <p:cNvPr id="34832" name="Line 16"/>
          <p:cNvSpPr>
            <a:spLocks noChangeShapeType="1"/>
          </p:cNvSpPr>
          <p:nvPr/>
        </p:nvSpPr>
        <p:spPr bwMode="auto">
          <a:xfrm>
            <a:off x="3883432" y="3416710"/>
            <a:ext cx="1887127" cy="681974"/>
          </a:xfrm>
          <a:prstGeom prst="line">
            <a:avLst/>
          </a:prstGeom>
          <a:noFill/>
          <a:ln w="9525">
            <a:solidFill>
              <a:schemeClr val="tx1"/>
            </a:solidFill>
            <a:prstDash val="sysDot"/>
            <a:round/>
            <a:headEnd/>
            <a:tailEnd type="triangle" w="med" len="med"/>
          </a:ln>
        </p:spPr>
        <p:txBody>
          <a:bodyPr/>
          <a:lstStyle/>
          <a:p>
            <a:endParaRPr lang="en-US"/>
          </a:p>
        </p:txBody>
      </p:sp>
      <p:sp>
        <p:nvSpPr>
          <p:cNvPr id="34833" name="Slide Number Placeholder 16"/>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972089C7-AB66-4460-BF71-6B8E27FCCE0C}" type="slidenum">
              <a:rPr lang="en-US" smtClean="0"/>
              <a:pPr>
                <a:defRPr/>
              </a:pPr>
              <a:t>35</a:t>
            </a:fld>
            <a:endParaRPr lang="en-US"/>
          </a:p>
        </p:txBody>
      </p:sp>
    </p:spTree>
  </p:cSld>
  <p:clrMapOvr>
    <a:masterClrMapping/>
  </p:clrMapOvr>
  <p:transition spd="med">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a:off x="685800" y="457200"/>
            <a:ext cx="7772400" cy="989013"/>
          </a:xfrm>
        </p:spPr>
        <p:txBody>
          <a:bodyPr>
            <a:normAutofit fontScale="90000"/>
          </a:bodyPr>
          <a:lstStyle/>
          <a:p>
            <a:pPr eaLnBrk="1" fontAlgn="auto" hangingPunct="1">
              <a:spcAft>
                <a:spcPts val="0"/>
              </a:spcAft>
              <a:defRPr/>
            </a:pPr>
            <a:r>
              <a:rPr lang="en-US" sz="4000" dirty="0">
                <a:latin typeface="Arial" panose="020B0604020202020204" pitchFamily="34" charset="0"/>
                <a:cs typeface="Arial" panose="020B0604020202020204" pitchFamily="34" charset="0"/>
              </a:rPr>
              <a:t>Lease Agreement </a:t>
            </a:r>
            <a:br>
              <a:rPr lang="en-US" sz="40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(Revenue Bonds)</a:t>
            </a:r>
            <a:endParaRPr lang="en-US" sz="4000" dirty="0">
              <a:cs typeface="Arial" panose="020B0604020202020204" pitchFamily="34" charset="0"/>
            </a:endParaRPr>
          </a:p>
        </p:txBody>
      </p:sp>
      <p:sp>
        <p:nvSpPr>
          <p:cNvPr id="32772"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36</a:t>
            </a:fld>
            <a:endParaRPr lang="en-US"/>
          </a:p>
        </p:txBody>
      </p:sp>
      <p:sp>
        <p:nvSpPr>
          <p:cNvPr id="5" name="Rectangle 3">
            <a:extLst>
              <a:ext uri="{FF2B5EF4-FFF2-40B4-BE49-F238E27FC236}">
                <a16:creationId xmlns:a16="http://schemas.microsoft.com/office/drawing/2014/main" id="{5E9718B0-9066-0FCB-3A97-6F91ADF0C9D8}"/>
              </a:ext>
            </a:extLst>
          </p:cNvPr>
          <p:cNvSpPr>
            <a:spLocks noGrp="1" noChangeArrowheads="1"/>
          </p:cNvSpPr>
          <p:nvPr>
            <p:ph idx="1"/>
          </p:nvPr>
        </p:nvSpPr>
        <p:spPr>
          <a:xfrm>
            <a:off x="685800" y="1981200"/>
            <a:ext cx="7772400" cy="4114800"/>
          </a:xfrm>
        </p:spPr>
        <p:txBody>
          <a:bodyPr/>
          <a:lstStyle/>
          <a:p>
            <a:pPr indent="-365760" eaLnBrk="1" hangingPunct="1">
              <a:lnSpc>
                <a:spcPct val="80000"/>
              </a:lnSpc>
              <a:spcBef>
                <a:spcPct val="50000"/>
              </a:spcBef>
            </a:pPr>
            <a:r>
              <a:rPr lang="en-US" sz="2600" b="0" dirty="0">
                <a:latin typeface="Arial (Body)"/>
              </a:rPr>
              <a:t>TPFA leases the financed facility to the Agency.</a:t>
            </a:r>
          </a:p>
          <a:p>
            <a:pPr indent="-365760" eaLnBrk="1" hangingPunct="1">
              <a:lnSpc>
                <a:spcPct val="80000"/>
              </a:lnSpc>
              <a:spcBef>
                <a:spcPct val="50000"/>
              </a:spcBef>
            </a:pPr>
            <a:r>
              <a:rPr lang="en-US" sz="2600" b="0" dirty="0">
                <a:latin typeface="Arial (Body)"/>
              </a:rPr>
              <a:t>Agency obligated to:</a:t>
            </a:r>
          </a:p>
          <a:p>
            <a:pPr lvl="1" eaLnBrk="1" hangingPunct="1">
              <a:lnSpc>
                <a:spcPct val="80000"/>
              </a:lnSpc>
              <a:spcBef>
                <a:spcPct val="50000"/>
              </a:spcBef>
              <a:buSzPct val="75000"/>
              <a:buFont typeface="Courier New" pitchFamily="49" charset="0"/>
              <a:buChar char="o"/>
            </a:pPr>
            <a:r>
              <a:rPr lang="en-US" sz="2200" b="0" dirty="0">
                <a:latin typeface="Arial (Body)"/>
              </a:rPr>
              <a:t>Make rent payments (for debt service and property insurance) </a:t>
            </a:r>
          </a:p>
          <a:p>
            <a:pPr lvl="1" eaLnBrk="1" hangingPunct="1">
              <a:lnSpc>
                <a:spcPct val="80000"/>
              </a:lnSpc>
              <a:spcBef>
                <a:spcPct val="50000"/>
              </a:spcBef>
              <a:buSzPct val="75000"/>
              <a:buFont typeface="Courier New" pitchFamily="49" charset="0"/>
              <a:buChar char="o"/>
            </a:pPr>
            <a:r>
              <a:rPr lang="en-US" sz="2200" b="0" dirty="0">
                <a:latin typeface="Arial (Body)"/>
              </a:rPr>
              <a:t>Operate, maintain, use the Project for intended, specified governmental purposes</a:t>
            </a:r>
          </a:p>
          <a:p>
            <a:pPr lvl="1" eaLnBrk="1" hangingPunct="1">
              <a:lnSpc>
                <a:spcPct val="80000"/>
              </a:lnSpc>
              <a:spcBef>
                <a:spcPct val="50000"/>
              </a:spcBef>
              <a:buSzPct val="75000"/>
              <a:buFont typeface="Courier New" pitchFamily="49" charset="0"/>
              <a:buChar char="o"/>
            </a:pPr>
            <a:r>
              <a:rPr lang="en-US" sz="2200" b="0" dirty="0">
                <a:latin typeface="Arial (Body)"/>
              </a:rPr>
              <a:t>Comply with tax covenants</a:t>
            </a:r>
            <a:endParaRPr lang="en-US" sz="2600" b="0" dirty="0">
              <a:latin typeface="Arial (Body)"/>
            </a:endParaRPr>
          </a:p>
        </p:txBody>
      </p:sp>
    </p:spTree>
    <p:extLst>
      <p:ext uri="{BB962C8B-B14F-4D97-AF65-F5344CB8AC3E}">
        <p14:creationId xmlns:p14="http://schemas.microsoft.com/office/powerpoint/2010/main" val="1403846027"/>
      </p:ext>
    </p:extLst>
  </p:cSld>
  <p:clrMapOvr>
    <a:masterClrMapping/>
  </p:clrMapOvr>
  <p:transition spd="med">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5" name="Rectangle 3"/>
          <p:cNvSpPr>
            <a:spLocks noGrp="1" noChangeArrowheads="1"/>
          </p:cNvSpPr>
          <p:nvPr>
            <p:ph idx="1"/>
          </p:nvPr>
        </p:nvSpPr>
        <p:spPr>
          <a:xfrm>
            <a:off x="457200" y="1752600"/>
            <a:ext cx="8229600" cy="4254500"/>
          </a:xfrm>
        </p:spPr>
        <p:txBody>
          <a:bodyPr>
            <a:normAutofit fontScale="92500"/>
          </a:bodyPr>
          <a:lstStyle/>
          <a:p>
            <a:pPr marL="365760" indent="-256032" eaLnBrk="1" fontAlgn="auto" hangingPunct="1">
              <a:lnSpc>
                <a:spcPct val="120000"/>
              </a:lnSpc>
              <a:spcAft>
                <a:spcPts val="0"/>
              </a:spcAft>
              <a:buFont typeface="Wingdings 3"/>
              <a:buChar char=""/>
              <a:defRPr/>
            </a:pPr>
            <a:r>
              <a:rPr lang="en-US" sz="2400" dirty="0">
                <a:latin typeface="Arial (Body)"/>
              </a:rPr>
              <a:t>State Capitol Complex Redevelopment</a:t>
            </a:r>
          </a:p>
          <a:p>
            <a:pPr marL="365760" indent="-256032" eaLnBrk="1" fontAlgn="auto" hangingPunct="1">
              <a:lnSpc>
                <a:spcPct val="120000"/>
              </a:lnSpc>
              <a:spcAft>
                <a:spcPts val="0"/>
              </a:spcAft>
              <a:buFont typeface="Wingdings 3"/>
              <a:buChar char=""/>
              <a:defRPr/>
            </a:pPr>
            <a:r>
              <a:rPr lang="en-US" sz="2400" dirty="0">
                <a:latin typeface="Arial (Body)"/>
              </a:rPr>
              <a:t>University Capital Construction and Dormitories</a:t>
            </a:r>
          </a:p>
          <a:p>
            <a:pPr marL="365760" indent="-256032" eaLnBrk="1" fontAlgn="auto" hangingPunct="1">
              <a:lnSpc>
                <a:spcPct val="120000"/>
              </a:lnSpc>
              <a:spcAft>
                <a:spcPts val="0"/>
              </a:spcAft>
              <a:buFont typeface="Wingdings 3"/>
              <a:buChar char=""/>
              <a:defRPr/>
            </a:pPr>
            <a:r>
              <a:rPr lang="en-US" sz="2400" dirty="0">
                <a:latin typeface="Arial (Body)"/>
              </a:rPr>
              <a:t>State Park Repair and Rehabilitation</a:t>
            </a:r>
          </a:p>
          <a:p>
            <a:pPr marL="365760" indent="-256032" eaLnBrk="1" fontAlgn="auto" hangingPunct="1">
              <a:lnSpc>
                <a:spcPct val="120000"/>
              </a:lnSpc>
              <a:spcAft>
                <a:spcPts val="0"/>
              </a:spcAft>
              <a:buFont typeface="Wingdings 3"/>
              <a:buChar char=""/>
              <a:defRPr/>
            </a:pPr>
            <a:r>
              <a:rPr lang="en-US" sz="2400" dirty="0">
                <a:latin typeface="Arial (Body)"/>
              </a:rPr>
              <a:t>Texas State History Museum</a:t>
            </a:r>
          </a:p>
          <a:p>
            <a:pPr marL="365760" indent="-256032" eaLnBrk="1" fontAlgn="auto" hangingPunct="1">
              <a:lnSpc>
                <a:spcPct val="120000"/>
              </a:lnSpc>
              <a:spcAft>
                <a:spcPts val="0"/>
              </a:spcAft>
              <a:buFont typeface="Wingdings 3"/>
              <a:buChar char=""/>
              <a:defRPr/>
            </a:pPr>
            <a:r>
              <a:rPr lang="en-US" sz="2400" dirty="0">
                <a:latin typeface="Arial (Body)"/>
              </a:rPr>
              <a:t>Armory Construction/Improvements</a:t>
            </a:r>
          </a:p>
          <a:p>
            <a:pPr marL="365760" indent="-256032" eaLnBrk="1" fontAlgn="auto" hangingPunct="1">
              <a:lnSpc>
                <a:spcPct val="120000"/>
              </a:lnSpc>
              <a:spcAft>
                <a:spcPts val="0"/>
              </a:spcAft>
              <a:buFont typeface="Wingdings 3"/>
              <a:buChar char=""/>
              <a:defRPr/>
            </a:pPr>
            <a:r>
              <a:rPr lang="en-US" sz="2400" dirty="0">
                <a:latin typeface="Arial (Body)"/>
              </a:rPr>
              <a:t>Admiral Nimitz Museum </a:t>
            </a:r>
          </a:p>
          <a:p>
            <a:pPr marL="365760" indent="-256032" eaLnBrk="1" fontAlgn="auto" hangingPunct="1">
              <a:lnSpc>
                <a:spcPct val="120000"/>
              </a:lnSpc>
              <a:spcAft>
                <a:spcPts val="0"/>
              </a:spcAft>
              <a:buFont typeface="Wingdings 3"/>
              <a:buChar char=""/>
              <a:defRPr/>
            </a:pPr>
            <a:r>
              <a:rPr lang="en-US" sz="2400" dirty="0">
                <a:latin typeface="Arial (Body)"/>
              </a:rPr>
              <a:t>State Health Laboratory</a:t>
            </a:r>
          </a:p>
          <a:p>
            <a:pPr marL="365760" indent="-256032" eaLnBrk="1" fontAlgn="auto" hangingPunct="1">
              <a:lnSpc>
                <a:spcPct val="120000"/>
              </a:lnSpc>
              <a:spcAft>
                <a:spcPts val="0"/>
              </a:spcAft>
              <a:buFont typeface="Wingdings 3"/>
              <a:buChar char=""/>
              <a:defRPr/>
            </a:pPr>
            <a:r>
              <a:rPr lang="en-US" sz="2400" dirty="0">
                <a:latin typeface="Arial (Body)"/>
              </a:rPr>
              <a:t>TxDOT Campus Consolidation</a:t>
            </a:r>
          </a:p>
          <a:p>
            <a:pPr marL="365760" indent="-256032" eaLnBrk="1" fontAlgn="auto" hangingPunct="1">
              <a:lnSpc>
                <a:spcPct val="120000"/>
              </a:lnSpc>
              <a:spcAft>
                <a:spcPts val="0"/>
              </a:spcAft>
              <a:buFont typeface="Wingdings 3"/>
              <a:buChar char=""/>
              <a:defRPr/>
            </a:pPr>
            <a:r>
              <a:rPr lang="en-US" sz="2400" dirty="0">
                <a:latin typeface="Arial (Body)"/>
              </a:rPr>
              <a:t>Tx Dept of Motor Vehicles HQ</a:t>
            </a:r>
          </a:p>
        </p:txBody>
      </p:sp>
      <p:sp>
        <p:nvSpPr>
          <p:cNvPr id="259074" name="Rectangle 2"/>
          <p:cNvSpPr>
            <a:spLocks noGrp="1" noChangeArrowheads="1"/>
          </p:cNvSpPr>
          <p:nvPr>
            <p:ph type="title"/>
          </p:nvPr>
        </p:nvSpPr>
        <p:spPr>
          <a:xfrm>
            <a:off x="685800" y="533400"/>
            <a:ext cx="7772400" cy="1219200"/>
          </a:xfrm>
        </p:spPr>
        <p:txBody>
          <a:bodyPr/>
          <a:lstStyle/>
          <a:p>
            <a:pPr eaLnBrk="1" fontAlgn="auto" hangingPunct="1">
              <a:spcAft>
                <a:spcPts val="0"/>
              </a:spcAft>
              <a:defRPr/>
            </a:pPr>
            <a:r>
              <a:rPr lang="en-US" dirty="0">
                <a:cs typeface="Arial" panose="020B0604020202020204" pitchFamily="34" charset="0"/>
              </a:rPr>
              <a:t>TPFA Lease Revenue Projects</a:t>
            </a:r>
          </a:p>
        </p:txBody>
      </p:sp>
      <p:sp>
        <p:nvSpPr>
          <p:cNvPr id="33796"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37</a:t>
            </a:fld>
            <a:endParaRPr lang="en-US"/>
          </a:p>
        </p:txBody>
      </p:sp>
    </p:spTree>
  </p:cSld>
  <p:clrMapOvr>
    <a:masterClrMapping/>
  </p:clrMapOvr>
  <p:transition spd="med">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09600" y="762000"/>
            <a:ext cx="8534400" cy="762000"/>
          </a:xfrm>
        </p:spPr>
        <p:txBody>
          <a:bodyPr/>
          <a:lstStyle/>
          <a:p>
            <a:pPr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TPFA Client Agencies</a:t>
            </a:r>
            <a:endParaRPr lang="en-US" dirty="0">
              <a:solidFill>
                <a:srgbClr val="FF0000"/>
              </a:solidFill>
              <a:effectLst>
                <a:glow rad="63500">
                  <a:schemeClr val="accent3">
                    <a:satMod val="175000"/>
                    <a:alpha val="40000"/>
                  </a:schemeClr>
                </a:glow>
                <a:outerShdw blurRad="38100" dist="38100" dir="2700000" algn="tl">
                  <a:srgbClr val="C0C0C0"/>
                </a:outerShdw>
              </a:effectLst>
              <a:latin typeface="Arial" pitchFamily="34" charset="0"/>
              <a:cs typeface="Arial" pitchFamily="34" charset="0"/>
            </a:endParaRPr>
          </a:p>
        </p:txBody>
      </p:sp>
      <p:sp>
        <p:nvSpPr>
          <p:cNvPr id="10243" name="Rectangle 3"/>
          <p:cNvSpPr>
            <a:spLocks noGrp="1" noChangeArrowheads="1"/>
          </p:cNvSpPr>
          <p:nvPr>
            <p:ph type="body" idx="1"/>
          </p:nvPr>
        </p:nvSpPr>
        <p:spPr>
          <a:xfrm>
            <a:off x="609600" y="1762537"/>
            <a:ext cx="7772400" cy="4879219"/>
          </a:xfrm>
        </p:spPr>
        <p:txBody>
          <a:bodyPr numCol="2"/>
          <a:lstStyle/>
          <a:p>
            <a:pPr marL="228600" indent="-228600">
              <a:spcBef>
                <a:spcPts val="0"/>
              </a:spcBef>
              <a:spcAft>
                <a:spcPts val="600"/>
              </a:spcAft>
              <a:buClrTx/>
              <a:buSzPct val="100000"/>
              <a:buFont typeface="+mj-lt"/>
              <a:buAutoNum type="arabicPeriod"/>
            </a:pPr>
            <a:r>
              <a:rPr lang="en-US" sz="1200" b="0" dirty="0"/>
              <a:t>Cancer Prevention and Research Institute of Texas</a:t>
            </a:r>
          </a:p>
          <a:p>
            <a:pPr marL="228600" indent="-228600">
              <a:spcBef>
                <a:spcPts val="0"/>
              </a:spcBef>
              <a:spcAft>
                <a:spcPts val="600"/>
              </a:spcAft>
              <a:buClrTx/>
              <a:buSzPct val="100000"/>
              <a:buFont typeface="+mj-lt"/>
              <a:buAutoNum type="arabicPeriod"/>
            </a:pPr>
            <a:r>
              <a:rPr lang="en-US" sz="1200" b="0" dirty="0"/>
              <a:t>Texas Agriculture Finance Authority</a:t>
            </a:r>
          </a:p>
          <a:p>
            <a:pPr marL="228600" lvl="0" indent="-228600">
              <a:spcBef>
                <a:spcPts val="0"/>
              </a:spcBef>
              <a:spcAft>
                <a:spcPts val="600"/>
              </a:spcAft>
              <a:buClrTx/>
              <a:buSzPct val="100000"/>
              <a:buFont typeface="+mj-lt"/>
              <a:buAutoNum type="arabicPeriod"/>
            </a:pPr>
            <a:r>
              <a:rPr lang="en-US" sz="1200" b="0" dirty="0"/>
              <a:t>Texas Commission on Environmental Quality  </a:t>
            </a:r>
            <a:endParaRPr lang="en-US" sz="1000" b="0" dirty="0"/>
          </a:p>
          <a:p>
            <a:pPr marL="228600" lvl="0" indent="-228600">
              <a:spcBef>
                <a:spcPts val="0"/>
              </a:spcBef>
              <a:spcAft>
                <a:spcPts val="600"/>
              </a:spcAft>
              <a:buClrTx/>
              <a:buSzPct val="100000"/>
              <a:buFont typeface="+mj-lt"/>
              <a:buAutoNum type="arabicPeriod"/>
            </a:pPr>
            <a:r>
              <a:rPr lang="en-US" sz="1200" b="0" dirty="0"/>
              <a:t>Texas Department of Agriculture</a:t>
            </a:r>
          </a:p>
          <a:p>
            <a:pPr marL="228600" lvl="0" indent="-228600">
              <a:spcBef>
                <a:spcPts val="0"/>
              </a:spcBef>
              <a:spcAft>
                <a:spcPts val="600"/>
              </a:spcAft>
              <a:buClrTx/>
              <a:buSzPct val="100000"/>
              <a:buFont typeface="+mj-lt"/>
              <a:buAutoNum type="arabicPeriod"/>
            </a:pPr>
            <a:r>
              <a:rPr lang="en-US" sz="1200" b="0" dirty="0"/>
              <a:t>Texas Department of Criminal Justice</a:t>
            </a:r>
          </a:p>
          <a:p>
            <a:pPr marL="228600" lvl="0" indent="-228600">
              <a:spcBef>
                <a:spcPts val="0"/>
              </a:spcBef>
              <a:spcAft>
                <a:spcPts val="600"/>
              </a:spcAft>
              <a:buClrTx/>
              <a:buSzPct val="100000"/>
              <a:buFont typeface="+mj-lt"/>
              <a:buAutoNum type="arabicPeriod"/>
            </a:pPr>
            <a:r>
              <a:rPr lang="en-US" sz="1200" b="0" dirty="0"/>
              <a:t>Texas Department of Insurance</a:t>
            </a:r>
          </a:p>
          <a:p>
            <a:pPr marL="228600" lvl="0" indent="-228600">
              <a:spcBef>
                <a:spcPts val="0"/>
              </a:spcBef>
              <a:spcAft>
                <a:spcPts val="600"/>
              </a:spcAft>
              <a:buClrTx/>
              <a:buSzPct val="100000"/>
              <a:buFont typeface="+mj-lt"/>
              <a:buAutoNum type="arabicPeriod"/>
            </a:pPr>
            <a:r>
              <a:rPr lang="en-US" sz="1200" b="0" dirty="0"/>
              <a:t>Texas Department of Motor Vehicles</a:t>
            </a:r>
          </a:p>
          <a:p>
            <a:pPr marL="228600" lvl="0" indent="-228600">
              <a:spcBef>
                <a:spcPts val="0"/>
              </a:spcBef>
              <a:spcAft>
                <a:spcPts val="600"/>
              </a:spcAft>
              <a:buClrTx/>
              <a:buSzPct val="100000"/>
              <a:buFont typeface="+mj-lt"/>
              <a:buAutoNum type="arabicPeriod"/>
            </a:pPr>
            <a:r>
              <a:rPr lang="en-US" sz="1200" b="0" dirty="0"/>
              <a:t>Texas Department of Public Safety</a:t>
            </a:r>
          </a:p>
          <a:p>
            <a:pPr marL="228600" lvl="0" indent="-228600">
              <a:spcBef>
                <a:spcPts val="0"/>
              </a:spcBef>
              <a:spcAft>
                <a:spcPts val="600"/>
              </a:spcAft>
              <a:buClrTx/>
              <a:buSzPct val="100000"/>
              <a:buFont typeface="+mj-lt"/>
              <a:buAutoNum type="arabicPeriod"/>
            </a:pPr>
            <a:r>
              <a:rPr lang="en-US" sz="1200" b="0" dirty="0"/>
              <a:t>Texas Department of State Health Services</a:t>
            </a:r>
          </a:p>
          <a:p>
            <a:pPr marL="228600" lvl="0" indent="-228600">
              <a:spcBef>
                <a:spcPts val="0"/>
              </a:spcBef>
              <a:spcAft>
                <a:spcPts val="600"/>
              </a:spcAft>
              <a:buClrTx/>
              <a:buSzPct val="100000"/>
              <a:buFont typeface="+mj-lt"/>
              <a:buAutoNum type="arabicPeriod"/>
            </a:pPr>
            <a:r>
              <a:rPr lang="en-US" sz="1200" b="0" dirty="0"/>
              <a:t>Texas Department of Transportation  </a:t>
            </a:r>
            <a:br>
              <a:rPr lang="en-US" sz="1200" b="0" dirty="0"/>
            </a:br>
            <a:r>
              <a:rPr lang="en-US" sz="1000" b="0" i="1" dirty="0"/>
              <a:t>(Governor’s Office – Colonia Roadway Grant Program)</a:t>
            </a:r>
            <a:endParaRPr lang="en-US" sz="1000" b="0" dirty="0"/>
          </a:p>
          <a:p>
            <a:pPr marL="228600" lvl="0" indent="-228600">
              <a:spcBef>
                <a:spcPts val="0"/>
              </a:spcBef>
              <a:spcAft>
                <a:spcPts val="600"/>
              </a:spcAft>
              <a:buClrTx/>
              <a:buSzPct val="100000"/>
              <a:buFont typeface="+mj-lt"/>
              <a:buAutoNum type="arabicPeriod"/>
            </a:pPr>
            <a:r>
              <a:rPr lang="en-US" sz="1200" b="0" dirty="0"/>
              <a:t>Texas Facilities Commission</a:t>
            </a:r>
          </a:p>
          <a:p>
            <a:pPr marL="228600" lvl="0" indent="-228600">
              <a:spcBef>
                <a:spcPts val="0"/>
              </a:spcBef>
              <a:spcAft>
                <a:spcPts val="600"/>
              </a:spcAft>
              <a:buClrTx/>
              <a:buSzPct val="100000"/>
              <a:buFont typeface="+mj-lt"/>
              <a:buAutoNum type="arabicPeriod"/>
            </a:pPr>
            <a:r>
              <a:rPr lang="en-US" sz="1200" b="0" dirty="0"/>
              <a:t>Texas Health and Human Services Commission</a:t>
            </a:r>
          </a:p>
          <a:p>
            <a:pPr marL="228600" lvl="0" indent="-228600">
              <a:spcBef>
                <a:spcPts val="0"/>
              </a:spcBef>
              <a:spcAft>
                <a:spcPts val="600"/>
              </a:spcAft>
              <a:buClrTx/>
              <a:buSzPct val="100000"/>
              <a:buFont typeface="+mj-lt"/>
              <a:buAutoNum type="arabicPeriod"/>
            </a:pPr>
            <a:r>
              <a:rPr lang="en-US" sz="1200" b="0" dirty="0"/>
              <a:t>Texas Historical Commission</a:t>
            </a:r>
          </a:p>
          <a:p>
            <a:pPr marL="228600" lvl="0" indent="-228600">
              <a:spcBef>
                <a:spcPts val="0"/>
              </a:spcBef>
              <a:spcAft>
                <a:spcPts val="600"/>
              </a:spcAft>
              <a:buClrTx/>
              <a:buSzPct val="100000"/>
              <a:buFont typeface="+mj-lt"/>
              <a:buAutoNum type="arabicPeriod"/>
            </a:pPr>
            <a:r>
              <a:rPr lang="en-US" sz="1200" b="0" dirty="0"/>
              <a:t>Texas Juvenile Justice Department</a:t>
            </a:r>
          </a:p>
          <a:p>
            <a:pPr marL="228600" indent="-228600">
              <a:spcBef>
                <a:spcPts val="0"/>
              </a:spcBef>
              <a:spcAft>
                <a:spcPts val="600"/>
              </a:spcAft>
              <a:buClrTx/>
              <a:buSzPct val="100000"/>
              <a:buFont typeface="+mj-lt"/>
              <a:buAutoNum type="arabicPeriod"/>
            </a:pPr>
            <a:r>
              <a:rPr lang="en-US" sz="1200" b="0" dirty="0"/>
              <a:t>Texas Military Department</a:t>
            </a:r>
            <a:endParaRPr lang="en-US" sz="1000" b="0" dirty="0"/>
          </a:p>
          <a:p>
            <a:pPr marL="228600" lvl="0" indent="-228600">
              <a:spcBef>
                <a:spcPts val="0"/>
              </a:spcBef>
              <a:spcAft>
                <a:spcPts val="600"/>
              </a:spcAft>
              <a:buClrTx/>
              <a:buSzPct val="100000"/>
              <a:buFont typeface="+mj-lt"/>
              <a:buAutoNum type="arabicPeriod"/>
            </a:pPr>
            <a:r>
              <a:rPr lang="en-US" sz="1200" b="0" dirty="0"/>
              <a:t>Texas Military Preparedness Commission  </a:t>
            </a:r>
          </a:p>
          <a:p>
            <a:pPr marL="228600" lvl="0" indent="-228600">
              <a:spcBef>
                <a:spcPts val="0"/>
              </a:spcBef>
              <a:spcAft>
                <a:spcPts val="600"/>
              </a:spcAft>
              <a:buClrTx/>
              <a:buSzPct val="100000"/>
              <a:buFont typeface="+mj-lt"/>
              <a:buAutoNum type="arabicPeriod"/>
            </a:pPr>
            <a:r>
              <a:rPr lang="en-US" sz="1200" b="0" dirty="0"/>
              <a:t>Texas Parks and Wildlife Department</a:t>
            </a:r>
          </a:p>
          <a:p>
            <a:pPr marL="228600" lvl="0" indent="-228600">
              <a:spcBef>
                <a:spcPts val="0"/>
              </a:spcBef>
              <a:spcAft>
                <a:spcPts val="600"/>
              </a:spcAft>
              <a:buClrTx/>
              <a:buSzPct val="100000"/>
              <a:buFont typeface="+mj-lt"/>
              <a:buAutoNum type="arabicPeriod"/>
            </a:pPr>
            <a:r>
              <a:rPr lang="en-US" sz="1200" b="0" dirty="0"/>
              <a:t>Texas School for the Blind and Visually Impaired</a:t>
            </a:r>
          </a:p>
          <a:p>
            <a:pPr marL="228600" lvl="0" indent="-228600">
              <a:spcBef>
                <a:spcPts val="0"/>
              </a:spcBef>
              <a:spcAft>
                <a:spcPts val="600"/>
              </a:spcAft>
              <a:buClrTx/>
              <a:buSzPct val="100000"/>
              <a:buFont typeface="+mj-lt"/>
              <a:buAutoNum type="arabicPeriod"/>
            </a:pPr>
            <a:r>
              <a:rPr lang="en-US" sz="1200" b="0" dirty="0"/>
              <a:t>Texas School for the Deaf</a:t>
            </a:r>
          </a:p>
          <a:p>
            <a:pPr marL="228600" lvl="0" indent="-228600">
              <a:spcBef>
                <a:spcPts val="0"/>
              </a:spcBef>
              <a:spcAft>
                <a:spcPts val="600"/>
              </a:spcAft>
              <a:buClrTx/>
              <a:buSzPct val="100000"/>
              <a:buFont typeface="+mj-lt"/>
              <a:buAutoNum type="arabicPeriod"/>
            </a:pPr>
            <a:r>
              <a:rPr lang="en-US" sz="1200" b="0" dirty="0"/>
              <a:t>Texas Southern University</a:t>
            </a:r>
          </a:p>
          <a:p>
            <a:pPr marL="228600" lvl="0" indent="-228600">
              <a:spcBef>
                <a:spcPts val="0"/>
              </a:spcBef>
              <a:spcAft>
                <a:spcPts val="600"/>
              </a:spcAft>
              <a:buClrTx/>
              <a:buSzPct val="100000"/>
              <a:buFont typeface="+mj-lt"/>
              <a:buAutoNum type="arabicPeriod"/>
            </a:pPr>
            <a:r>
              <a:rPr lang="en-US" sz="1200" b="0" dirty="0"/>
              <a:t>Texas State Preservation Board</a:t>
            </a:r>
          </a:p>
          <a:p>
            <a:pPr marL="228600" lvl="0" indent="-228600">
              <a:spcBef>
                <a:spcPts val="0"/>
              </a:spcBef>
              <a:spcAft>
                <a:spcPts val="600"/>
              </a:spcAft>
              <a:buClrTx/>
              <a:buSzPct val="100000"/>
              <a:buFont typeface="+mj-lt"/>
              <a:buAutoNum type="arabicPeriod"/>
            </a:pPr>
            <a:r>
              <a:rPr lang="en-US" sz="1200" b="0" dirty="0"/>
              <a:t>Texas Windstorm Insurance Association</a:t>
            </a:r>
          </a:p>
          <a:p>
            <a:pPr marL="228600" lvl="0" indent="-228600">
              <a:spcBef>
                <a:spcPts val="0"/>
              </a:spcBef>
              <a:spcAft>
                <a:spcPts val="600"/>
              </a:spcAft>
              <a:buClrTx/>
              <a:buSzPct val="100000"/>
              <a:buFont typeface="+mj-lt"/>
              <a:buAutoNum type="arabicPeriod"/>
            </a:pPr>
            <a:r>
              <a:rPr lang="en-US" sz="1200" b="0" dirty="0"/>
              <a:t>Texas Workforce Commission</a:t>
            </a:r>
          </a:p>
          <a:p>
            <a:pPr marL="0" indent="0">
              <a:spcBef>
                <a:spcPts val="0"/>
              </a:spcBef>
              <a:spcAft>
                <a:spcPts val="600"/>
              </a:spcAft>
              <a:buClrTx/>
              <a:buNone/>
            </a:pPr>
            <a:endParaRPr lang="en-US" sz="1200" b="0" u="sng" dirty="0"/>
          </a:p>
          <a:p>
            <a:pPr marL="0" indent="0">
              <a:spcBef>
                <a:spcPts val="0"/>
              </a:spcBef>
              <a:spcAft>
                <a:spcPts val="600"/>
              </a:spcAft>
              <a:buClrTx/>
              <a:buNone/>
            </a:pPr>
            <a:r>
              <a:rPr lang="en-US" sz="1200" b="0" u="sng" dirty="0"/>
              <a:t>Optional Use of TPFA as an Issuer</a:t>
            </a:r>
            <a:endParaRPr lang="en-US" sz="1200" b="0" dirty="0"/>
          </a:p>
          <a:p>
            <a:pPr indent="-114300">
              <a:spcBef>
                <a:spcPts val="0"/>
              </a:spcBef>
              <a:spcAft>
                <a:spcPts val="600"/>
              </a:spcAft>
              <a:buClrTx/>
            </a:pPr>
            <a:r>
              <a:rPr lang="en-US" sz="1200" b="0" dirty="0"/>
              <a:t>Texas State Technical College System</a:t>
            </a:r>
          </a:p>
          <a:p>
            <a:pPr indent="-114300">
              <a:spcBef>
                <a:spcPts val="0"/>
              </a:spcBef>
              <a:spcAft>
                <a:spcPts val="600"/>
              </a:spcAft>
              <a:buClrTx/>
            </a:pPr>
            <a:r>
              <a:rPr lang="en-US" sz="1200" b="0" dirty="0"/>
              <a:t>General Academic Teaching Institutions as defined by Section 61.003 of the Texas Education Code</a:t>
            </a:r>
          </a:p>
          <a:p>
            <a:pPr marL="609600" indent="-609600" eaLnBrk="1" hangingPunct="1">
              <a:lnSpc>
                <a:spcPct val="90000"/>
              </a:lnSpc>
              <a:buFont typeface="Wingdings 3" pitchFamily="18" charset="2"/>
              <a:buNone/>
            </a:pPr>
            <a:endParaRPr lang="en-US" sz="1100" dirty="0"/>
          </a:p>
        </p:txBody>
      </p:sp>
    </p:spTree>
    <p:extLst>
      <p:ext uri="{BB962C8B-B14F-4D97-AF65-F5344CB8AC3E}">
        <p14:creationId xmlns:p14="http://schemas.microsoft.com/office/powerpoint/2010/main" val="2689811726"/>
      </p:ext>
    </p:extLst>
  </p:cSld>
  <p:clrMapOvr>
    <a:masterClrMapping/>
  </p:clrMapOvr>
  <p:transition spd="med">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592ED-7E34-4F15-98C9-26DF6DF25A97}"/>
              </a:ext>
            </a:extLst>
          </p:cNvPr>
          <p:cNvSpPr>
            <a:spLocks noGrp="1"/>
          </p:cNvSpPr>
          <p:nvPr>
            <p:ph type="title"/>
          </p:nvPr>
        </p:nvSpPr>
        <p:spPr/>
        <p:txBody>
          <a:bodyPr/>
          <a:lstStyle/>
          <a:p>
            <a:r>
              <a:rPr lang="en-US" dirty="0">
                <a:solidFill>
                  <a:srgbClr val="000000"/>
                </a:solidFill>
              </a:rPr>
              <a:t>Texas Public Finance Authority</a:t>
            </a:r>
            <a:endParaRPr lang="en-US" dirty="0"/>
          </a:p>
        </p:txBody>
      </p:sp>
      <p:sp>
        <p:nvSpPr>
          <p:cNvPr id="3" name="Content Placeholder 2">
            <a:extLst>
              <a:ext uri="{FF2B5EF4-FFF2-40B4-BE49-F238E27FC236}">
                <a16:creationId xmlns:a16="http://schemas.microsoft.com/office/drawing/2014/main" id="{B4683E84-FDED-4740-A2AD-7FD252DE955B}"/>
              </a:ext>
            </a:extLst>
          </p:cNvPr>
          <p:cNvSpPr>
            <a:spLocks noGrp="1"/>
          </p:cNvSpPr>
          <p:nvPr>
            <p:ph idx="1"/>
          </p:nvPr>
        </p:nvSpPr>
        <p:spPr/>
        <p:txBody>
          <a:bodyPr>
            <a:normAutofit fontScale="70000" lnSpcReduction="20000"/>
          </a:bodyPr>
          <a:lstStyle/>
          <a:p>
            <a:r>
              <a:rPr lang="en-US" dirty="0"/>
              <a:t>Resource through which agencies and universities can access debt financed capital projects</a:t>
            </a:r>
          </a:p>
          <a:p>
            <a:pPr lvl="1">
              <a:buFont typeface="Courier New" panose="02070309020205020404" pitchFamily="49" charset="0"/>
              <a:buChar char="o"/>
            </a:pPr>
            <a:r>
              <a:rPr lang="en-US" b="0" dirty="0"/>
              <a:t>As explicitly authorized by the legislature</a:t>
            </a:r>
          </a:p>
          <a:p>
            <a:pPr lvl="1">
              <a:lnSpc>
                <a:spcPct val="120000"/>
              </a:lnSpc>
              <a:buFont typeface="Courier New" panose="02070309020205020404" pitchFamily="49" charset="0"/>
              <a:buChar char="o"/>
            </a:pPr>
            <a:r>
              <a:rPr lang="en-US" b="0" dirty="0"/>
              <a:t>At the discretion of the individual agency </a:t>
            </a:r>
          </a:p>
          <a:p>
            <a:pPr lvl="1">
              <a:lnSpc>
                <a:spcPct val="120000"/>
              </a:lnSpc>
              <a:buFont typeface="Courier New" panose="02070309020205020404" pitchFamily="49" charset="0"/>
              <a:buChar char="o"/>
            </a:pPr>
            <a:endParaRPr lang="en-US" dirty="0"/>
          </a:p>
          <a:p>
            <a:pPr>
              <a:lnSpc>
                <a:spcPct val="120000"/>
              </a:lnSpc>
            </a:pPr>
            <a:r>
              <a:rPr lang="en-US" dirty="0"/>
              <a:t>TPFA has issued and/or is currently managing debt for many “client” agencies</a:t>
            </a:r>
          </a:p>
          <a:p>
            <a:pPr>
              <a:lnSpc>
                <a:spcPct val="120000"/>
              </a:lnSpc>
            </a:pPr>
            <a:endParaRPr lang="en-US" dirty="0"/>
          </a:p>
          <a:p>
            <a:pPr>
              <a:lnSpc>
                <a:spcPct val="120000"/>
              </a:lnSpc>
            </a:pPr>
            <a:r>
              <a:rPr lang="en-US" dirty="0"/>
              <a:t>TPFA also issues special purpose debt through:</a:t>
            </a:r>
          </a:p>
          <a:p>
            <a:pPr lvl="1">
              <a:buFont typeface="Courier New" panose="02070309020205020404" pitchFamily="49" charset="0"/>
              <a:buChar char="o"/>
            </a:pPr>
            <a:r>
              <a:rPr lang="en-US" b="0" dirty="0"/>
              <a:t>Charter School Finance Corporation</a:t>
            </a:r>
          </a:p>
          <a:p>
            <a:pPr lvl="1">
              <a:buFont typeface="Courier New" panose="02070309020205020404" pitchFamily="49" charset="0"/>
              <a:buChar char="o"/>
            </a:pPr>
            <a:r>
              <a:rPr lang="en-US" b="0" dirty="0"/>
              <a:t>Texas Natural Gas Securitization Finance Corporation</a:t>
            </a:r>
          </a:p>
          <a:p>
            <a:pPr lvl="1"/>
            <a:endParaRPr lang="en-US" dirty="0"/>
          </a:p>
        </p:txBody>
      </p:sp>
    </p:spTree>
    <p:extLst>
      <p:ext uri="{BB962C8B-B14F-4D97-AF65-F5344CB8AC3E}">
        <p14:creationId xmlns:p14="http://schemas.microsoft.com/office/powerpoint/2010/main" val="2805002746"/>
      </p:ext>
    </p:extLst>
  </p:cSld>
  <p:clrMapOvr>
    <a:masterClrMapping/>
  </p:clrMapOvr>
  <p:transition spd="med">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BF893-7236-5286-7672-83E03B3B1AA9}"/>
              </a:ext>
            </a:extLst>
          </p:cNvPr>
          <p:cNvSpPr>
            <a:spLocks noGrp="1"/>
          </p:cNvSpPr>
          <p:nvPr>
            <p:ph type="title"/>
          </p:nvPr>
        </p:nvSpPr>
        <p:spPr/>
        <p:txBody>
          <a:bodyPr/>
          <a:lstStyle/>
          <a:p>
            <a:r>
              <a:rPr lang="en-US" dirty="0"/>
              <a:t>I.  Capital Projects</a:t>
            </a:r>
          </a:p>
        </p:txBody>
      </p:sp>
      <p:sp>
        <p:nvSpPr>
          <p:cNvPr id="3" name="Content Placeholder 2">
            <a:extLst>
              <a:ext uri="{FF2B5EF4-FFF2-40B4-BE49-F238E27FC236}">
                <a16:creationId xmlns:a16="http://schemas.microsoft.com/office/drawing/2014/main" id="{F4B6E2C5-F224-813B-CF83-39065A02A2D5}"/>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4E5E8F82-BC00-9735-AB79-24F0B5BF70AE}"/>
              </a:ext>
            </a:extLst>
          </p:cNvPr>
          <p:cNvSpPr>
            <a:spLocks noGrp="1"/>
          </p:cNvSpPr>
          <p:nvPr>
            <p:ph type="sldNum" sz="quarter" idx="10"/>
          </p:nvPr>
        </p:nvSpPr>
        <p:spPr/>
        <p:txBody>
          <a:bodyPr/>
          <a:lstStyle/>
          <a:p>
            <a:pPr>
              <a:defRPr/>
            </a:pPr>
            <a:fld id="{44174204-8A5A-4378-BEE6-D44BEEDE0C2A}" type="slidenum">
              <a:rPr lang="en-US" smtClean="0"/>
              <a:pPr>
                <a:defRPr/>
              </a:pPr>
              <a:t>4</a:t>
            </a:fld>
            <a:endParaRPr lang="en-US" dirty="0"/>
          </a:p>
        </p:txBody>
      </p:sp>
    </p:spTree>
    <p:extLst>
      <p:ext uri="{BB962C8B-B14F-4D97-AF65-F5344CB8AC3E}">
        <p14:creationId xmlns:p14="http://schemas.microsoft.com/office/powerpoint/2010/main" val="107573632"/>
      </p:ext>
    </p:extLst>
  </p:cSld>
  <p:clrMapOvr>
    <a:masterClrMapping/>
  </p:clrMapOvr>
  <p:transition spd="med">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6B03C-227E-F473-D7A3-1AAD76CB9664}"/>
              </a:ext>
            </a:extLst>
          </p:cNvPr>
          <p:cNvSpPr>
            <a:spLocks noGrp="1"/>
          </p:cNvSpPr>
          <p:nvPr>
            <p:ph type="title"/>
          </p:nvPr>
        </p:nvSpPr>
        <p:spPr/>
        <p:txBody>
          <a:bodyPr/>
          <a:lstStyle/>
          <a:p>
            <a:r>
              <a:rPr lang="en-US" sz="3600" dirty="0"/>
              <a:t>IV. Master Lease Purchase Program</a:t>
            </a:r>
          </a:p>
        </p:txBody>
      </p:sp>
      <p:sp>
        <p:nvSpPr>
          <p:cNvPr id="3" name="Content Placeholder 2">
            <a:extLst>
              <a:ext uri="{FF2B5EF4-FFF2-40B4-BE49-F238E27FC236}">
                <a16:creationId xmlns:a16="http://schemas.microsoft.com/office/drawing/2014/main" id="{A620184B-8187-6255-6CEF-39F290149FC9}"/>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548344D2-F508-9481-DC35-EC02F7B7B65D}"/>
              </a:ext>
            </a:extLst>
          </p:cNvPr>
          <p:cNvSpPr>
            <a:spLocks noGrp="1"/>
          </p:cNvSpPr>
          <p:nvPr>
            <p:ph type="sldNum" sz="quarter" idx="10"/>
          </p:nvPr>
        </p:nvSpPr>
        <p:spPr/>
        <p:txBody>
          <a:bodyPr/>
          <a:lstStyle/>
          <a:p>
            <a:pPr>
              <a:defRPr/>
            </a:pPr>
            <a:fld id="{44174204-8A5A-4378-BEE6-D44BEEDE0C2A}" type="slidenum">
              <a:rPr lang="en-US" smtClean="0"/>
              <a:pPr>
                <a:defRPr/>
              </a:pPr>
              <a:t>40</a:t>
            </a:fld>
            <a:endParaRPr lang="en-US" dirty="0"/>
          </a:p>
        </p:txBody>
      </p:sp>
    </p:spTree>
    <p:extLst>
      <p:ext uri="{BB962C8B-B14F-4D97-AF65-F5344CB8AC3E}">
        <p14:creationId xmlns:p14="http://schemas.microsoft.com/office/powerpoint/2010/main" val="313732613"/>
      </p:ext>
    </p:extLst>
  </p:cSld>
  <p:clrMapOvr>
    <a:masterClrMapping/>
  </p:clrMapOvr>
  <p:transition spd="med">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762000"/>
          </a:xfrm>
        </p:spPr>
        <p:txBody>
          <a:bodyPr/>
          <a:lstStyle/>
          <a:p>
            <a:pPr>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Master Lease Purchase  Program</a:t>
            </a:r>
          </a:p>
        </p:txBody>
      </p:sp>
      <p:sp>
        <p:nvSpPr>
          <p:cNvPr id="22531" name="Content Placeholder 2"/>
          <p:cNvSpPr>
            <a:spLocks noGrp="1"/>
          </p:cNvSpPr>
          <p:nvPr>
            <p:ph idx="1"/>
          </p:nvPr>
        </p:nvSpPr>
        <p:spPr>
          <a:xfrm>
            <a:off x="685800" y="2057400"/>
            <a:ext cx="7467600" cy="3886200"/>
          </a:xfrm>
        </p:spPr>
        <p:txBody>
          <a:bodyPr/>
          <a:lstStyle/>
          <a:p>
            <a:pPr marL="0" indent="0">
              <a:spcAft>
                <a:spcPts val="1800"/>
              </a:spcAft>
              <a:buClrTx/>
              <a:buNone/>
            </a:pPr>
            <a:r>
              <a:rPr lang="en-US" sz="2000" dirty="0">
                <a:cs typeface="Arial" charset="0"/>
              </a:rPr>
              <a:t>TPFA issues “MLPP” revenue debt to finance a purchase of personal property, equipment, or buildings.</a:t>
            </a:r>
          </a:p>
          <a:p>
            <a:pPr>
              <a:spcAft>
                <a:spcPts val="1800"/>
              </a:spcAft>
              <a:buClrTx/>
              <a:buFont typeface="Courier New" panose="02070309020205020404" pitchFamily="49" charset="0"/>
              <a:buChar char="o"/>
            </a:pPr>
            <a:r>
              <a:rPr lang="en-US" sz="2000" b="0" dirty="0">
                <a:cs typeface="Arial" charset="0"/>
              </a:rPr>
              <a:t>Examples of equipment projects:  airplanes, vehicles (cars, trucks, buses, vans), computer equipment, and energy retrofit projects.</a:t>
            </a:r>
          </a:p>
          <a:p>
            <a:pPr>
              <a:spcAft>
                <a:spcPts val="1800"/>
              </a:spcAft>
              <a:buClrTx/>
              <a:buFont typeface="Courier New" panose="02070309020205020404" pitchFamily="49" charset="0"/>
              <a:buChar char="o"/>
            </a:pPr>
            <a:r>
              <a:rPr lang="en-US" sz="2000" b="0" dirty="0">
                <a:cs typeface="Arial" charset="0"/>
              </a:rPr>
              <a:t>MLPP may also be preferred for construction and renovation projects (Ex. HHSC statewide projects) that have long expenditure schedules where issuing debt incrementally will provide cost savings.</a:t>
            </a:r>
          </a:p>
        </p:txBody>
      </p:sp>
      <p:sp>
        <p:nvSpPr>
          <p:cNvPr id="22532" name="Slide Number Placeholder 3"/>
          <p:cNvSpPr>
            <a:spLocks noGrp="1"/>
          </p:cNvSpPr>
          <p:nvPr>
            <p:ph type="sldNum" sz="quarter" idx="10"/>
          </p:nvPr>
        </p:nvSpPr>
        <p:spPr>
          <a:noFill/>
        </p:spPr>
        <p:txBody>
          <a:bodyPr/>
          <a:lstStyle/>
          <a:p>
            <a:fld id="{045701D1-D5A4-42A6-BC4C-45790914581C}" type="slidenum">
              <a:rPr lang="en-US" smtClean="0"/>
              <a:pPr/>
              <a:t>41</a:t>
            </a:fld>
            <a:endParaRPr lang="en-US" dirty="0"/>
          </a:p>
        </p:txBody>
      </p:sp>
    </p:spTree>
    <p:extLst>
      <p:ext uri="{BB962C8B-B14F-4D97-AF65-F5344CB8AC3E}">
        <p14:creationId xmlns:p14="http://schemas.microsoft.com/office/powerpoint/2010/main" val="1659173033"/>
      </p:ext>
    </p:extLst>
  </p:cSld>
  <p:clrMapOvr>
    <a:masterClrMapping/>
  </p:clrMapOvr>
  <p:transition spd="med">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457200"/>
            <a:ext cx="7848600" cy="1219200"/>
          </a:xfrm>
        </p:spPr>
        <p:txBody>
          <a:bodyPr>
            <a:normAutofit fontScale="90000"/>
          </a:bodyPr>
          <a:lstStyle/>
          <a:p>
            <a:r>
              <a:rPr lang="en-US" dirty="0">
                <a:latin typeface="Arial" panose="020B0604020202020204" pitchFamily="34" charset="0"/>
                <a:cs typeface="Arial" panose="020B0604020202020204" pitchFamily="34" charset="0"/>
              </a:rPr>
              <a:t>Master Lease Purchase Program</a:t>
            </a:r>
          </a:p>
        </p:txBody>
      </p:sp>
      <p:sp>
        <p:nvSpPr>
          <p:cNvPr id="10243" name="Rectangle 3"/>
          <p:cNvSpPr>
            <a:spLocks noGrp="1" noChangeArrowheads="1"/>
          </p:cNvSpPr>
          <p:nvPr>
            <p:ph type="body" idx="1"/>
          </p:nvPr>
        </p:nvSpPr>
        <p:spPr>
          <a:xfrm>
            <a:off x="457200" y="2110205"/>
            <a:ext cx="8229600" cy="4330700"/>
          </a:xfrm>
        </p:spPr>
        <p:txBody>
          <a:bodyPr/>
          <a:lstStyle/>
          <a:p>
            <a:pPr>
              <a:lnSpc>
                <a:spcPct val="90000"/>
              </a:lnSpc>
            </a:pPr>
            <a:r>
              <a:rPr lang="en-US" sz="2000" b="0" dirty="0">
                <a:latin typeface="Arial (Body)"/>
              </a:rPr>
              <a:t>The Master Lease Purchase Program ("MLPP") is a lease revenue financing program established in 1992, primarily to finance capital equipment acquisitions by state agencies. (Texas </a:t>
            </a:r>
            <a:r>
              <a:rPr lang="en-US" sz="2000" b="0" dirty="0" err="1">
                <a:latin typeface="Arial (Body)"/>
              </a:rPr>
              <a:t>Gov’t</a:t>
            </a:r>
            <a:r>
              <a:rPr lang="en-US" sz="2000" b="0" dirty="0">
                <a:latin typeface="Arial (Body)"/>
              </a:rPr>
              <a:t>. Code, §1232.103)</a:t>
            </a:r>
          </a:p>
          <a:p>
            <a:pPr>
              <a:lnSpc>
                <a:spcPct val="90000"/>
              </a:lnSpc>
            </a:pPr>
            <a:endParaRPr lang="en-US" sz="2000" b="0" dirty="0">
              <a:latin typeface="Arial (Body)"/>
            </a:endParaRPr>
          </a:p>
          <a:p>
            <a:pPr>
              <a:lnSpc>
                <a:spcPct val="90000"/>
              </a:lnSpc>
            </a:pPr>
            <a:r>
              <a:rPr lang="en-US" sz="2000" b="0" dirty="0">
                <a:latin typeface="Arial (Body)"/>
              </a:rPr>
              <a:t>MLPP also may be used to finance other types of projects that have been specifically authorized by the Legislature and approved by the TPFA Board. </a:t>
            </a:r>
          </a:p>
          <a:p>
            <a:pPr>
              <a:lnSpc>
                <a:spcPct val="90000"/>
              </a:lnSpc>
            </a:pPr>
            <a:endParaRPr lang="en-US" sz="2000" b="0" dirty="0">
              <a:latin typeface="Arial (Body)"/>
            </a:endParaRPr>
          </a:p>
          <a:p>
            <a:pPr>
              <a:lnSpc>
                <a:spcPct val="90000"/>
              </a:lnSpc>
            </a:pPr>
            <a:r>
              <a:rPr lang="en-US" sz="2000" b="0" dirty="0">
                <a:latin typeface="Arial (Body)"/>
              </a:rPr>
              <a:t>The financing vehicle for the MLPP program is a tax-exempt revenue commercial paper program.  (Commercial paper is a short-term variable rate debt instrument)</a:t>
            </a:r>
          </a:p>
        </p:txBody>
      </p:sp>
    </p:spTree>
  </p:cSld>
  <p:clrMapOvr>
    <a:masterClrMapping/>
  </p:clrMapOvr>
  <p:transition spd="med">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381000"/>
            <a:ext cx="8001000" cy="1036638"/>
          </a:xfrm>
        </p:spPr>
        <p:txBody>
          <a:bodyPr/>
          <a:lstStyle/>
          <a:p>
            <a:r>
              <a:rPr lang="en-US" dirty="0">
                <a:latin typeface="Arial" panose="020B0604020202020204" pitchFamily="34" charset="0"/>
                <a:cs typeface="Arial" panose="020B0604020202020204" pitchFamily="34" charset="0"/>
              </a:rPr>
              <a:t>Who May Use MLPP?</a:t>
            </a:r>
          </a:p>
        </p:txBody>
      </p:sp>
      <p:sp>
        <p:nvSpPr>
          <p:cNvPr id="11267" name="Rectangle 3"/>
          <p:cNvSpPr>
            <a:spLocks noGrp="1" noChangeArrowheads="1"/>
          </p:cNvSpPr>
          <p:nvPr>
            <p:ph type="body" idx="1"/>
          </p:nvPr>
        </p:nvSpPr>
        <p:spPr/>
        <p:txBody>
          <a:bodyPr/>
          <a:lstStyle/>
          <a:p>
            <a:pPr>
              <a:buFontTx/>
              <a:buNone/>
            </a:pPr>
            <a:r>
              <a:rPr lang="en-US" sz="1800" b="1" dirty="0">
                <a:latin typeface="Verdana" pitchFamily="34" charset="0"/>
              </a:rPr>
              <a:t>	</a:t>
            </a:r>
            <a:r>
              <a:rPr lang="en-US" sz="2400" b="1" dirty="0">
                <a:latin typeface="Arial" panose="020B0604020202020204" pitchFamily="34" charset="0"/>
                <a:cs typeface="Arial" panose="020B0604020202020204" pitchFamily="34" charset="0"/>
              </a:rPr>
              <a:t>State Agencies and Universities</a:t>
            </a:r>
          </a:p>
          <a:p>
            <a:pPr>
              <a:buFontTx/>
              <a:buNone/>
            </a:pPr>
            <a:endParaRPr lang="en-US" sz="2400" b="1" dirty="0">
              <a:latin typeface="Arial" panose="020B0604020202020204" pitchFamily="34" charset="0"/>
              <a:cs typeface="Arial" panose="020B0604020202020204" pitchFamily="34" charset="0"/>
            </a:endParaRPr>
          </a:p>
          <a:p>
            <a:pPr>
              <a:buFontTx/>
              <a:buNone/>
            </a:pPr>
            <a:r>
              <a:rPr lang="en-US" sz="2000" b="1" dirty="0">
                <a:latin typeface="Arial" panose="020B0604020202020204" pitchFamily="34" charset="0"/>
                <a:cs typeface="Arial" panose="020B0604020202020204" pitchFamily="34" charset="0"/>
              </a:rPr>
              <a:t>	</a:t>
            </a:r>
            <a:r>
              <a:rPr lang="en-US" sz="2000" b="0" dirty="0">
                <a:latin typeface="Arial" panose="020B0604020202020204" pitchFamily="34" charset="0"/>
                <a:cs typeface="Arial" panose="020B0604020202020204" pitchFamily="34" charset="0"/>
              </a:rPr>
              <a:t>A “state agency" is any board, commission, department, office, agency, institution of higher education, or other governmental entity in the executive, judicial, or legislative branch of state government. </a:t>
            </a:r>
          </a:p>
          <a:p>
            <a:pPr>
              <a:buFontTx/>
              <a:buNone/>
            </a:pPr>
            <a:endParaRPr lang="en-US" sz="2000" dirty="0">
              <a:latin typeface="Arial" panose="020B0604020202020204" pitchFamily="34" charset="0"/>
              <a:cs typeface="Arial" panose="020B0604020202020204" pitchFamily="34" charset="0"/>
            </a:endParaRPr>
          </a:p>
          <a:p>
            <a:pPr>
              <a:buFontTx/>
              <a:buNone/>
            </a:pPr>
            <a:r>
              <a:rPr lang="en-US" sz="2000" dirty="0">
                <a:latin typeface="Arial" panose="020B0604020202020204" pitchFamily="34" charset="0"/>
                <a:cs typeface="Arial" panose="020B0604020202020204" pitchFamily="34" charset="0"/>
              </a:rPr>
              <a:t>	</a:t>
            </a:r>
          </a:p>
        </p:txBody>
      </p:sp>
    </p:spTree>
  </p:cSld>
  <p:clrMapOvr>
    <a:masterClrMapping/>
  </p:clrMapOvr>
  <p:transition spd="med">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801687" y="376084"/>
            <a:ext cx="7540625" cy="1143000"/>
          </a:xfrm>
        </p:spPr>
        <p:txBody>
          <a:bodyPr>
            <a:normAutofit fontScale="90000"/>
          </a:bodyPr>
          <a:lstStyle/>
          <a:p>
            <a:r>
              <a:rPr lang="en-US" dirty="0">
                <a:latin typeface="Arial" panose="020B0604020202020204" pitchFamily="34" charset="0"/>
                <a:cs typeface="Arial" panose="020B0604020202020204" pitchFamily="34" charset="0"/>
              </a:rPr>
              <a:t>MLPP - What May Be Financed?</a:t>
            </a:r>
          </a:p>
        </p:txBody>
      </p:sp>
      <p:sp>
        <p:nvSpPr>
          <p:cNvPr id="40963" name="Rectangle 3"/>
          <p:cNvSpPr>
            <a:spLocks noGrp="1" noChangeArrowheads="1"/>
          </p:cNvSpPr>
          <p:nvPr>
            <p:ph type="body" idx="1"/>
          </p:nvPr>
        </p:nvSpPr>
        <p:spPr>
          <a:xfrm>
            <a:off x="636639" y="1676400"/>
            <a:ext cx="7467600" cy="4876800"/>
          </a:xfrm>
        </p:spPr>
        <p:txBody>
          <a:bodyPr/>
          <a:lstStyle/>
          <a:p>
            <a:pPr>
              <a:lnSpc>
                <a:spcPct val="90000"/>
              </a:lnSpc>
              <a:buFontTx/>
              <a:buNone/>
            </a:pPr>
            <a:endParaRPr lang="en-US" sz="1800" b="1" dirty="0"/>
          </a:p>
          <a:p>
            <a:pPr>
              <a:lnSpc>
                <a:spcPct val="90000"/>
              </a:lnSpc>
              <a:spcBef>
                <a:spcPts val="1200"/>
              </a:spcBef>
            </a:pPr>
            <a:r>
              <a:rPr lang="en-US" sz="2000" b="1" dirty="0">
                <a:latin typeface="Arial (Body)"/>
                <a:cs typeface="Arial" panose="020B0604020202020204" pitchFamily="34" charset="0"/>
              </a:rPr>
              <a:t>Equipment</a:t>
            </a:r>
            <a:r>
              <a:rPr lang="en-US" sz="2000" dirty="0">
                <a:latin typeface="Arial (Body)"/>
                <a:cs typeface="Arial" panose="020B0604020202020204" pitchFamily="34" charset="0"/>
              </a:rPr>
              <a:t> - </a:t>
            </a:r>
            <a:r>
              <a:rPr lang="en-US" sz="2000" b="0" dirty="0">
                <a:latin typeface="Arial (Body)"/>
                <a:cs typeface="Arial" panose="020B0604020202020204" pitchFamily="34" charset="0"/>
              </a:rPr>
              <a:t>fixed asset, other than land or a building, used by a state agency to conduct state business. The term includes computer equipment. </a:t>
            </a:r>
          </a:p>
          <a:p>
            <a:pPr>
              <a:lnSpc>
                <a:spcPct val="90000"/>
              </a:lnSpc>
              <a:spcBef>
                <a:spcPts val="1200"/>
              </a:spcBef>
            </a:pPr>
            <a:r>
              <a:rPr lang="en-US" sz="2000" b="1" dirty="0">
                <a:latin typeface="Arial (Body)"/>
                <a:cs typeface="Arial" panose="020B0604020202020204" pitchFamily="34" charset="0"/>
              </a:rPr>
              <a:t>Computer equipment</a:t>
            </a:r>
            <a:r>
              <a:rPr lang="en-US" sz="2000" dirty="0">
                <a:latin typeface="Arial (Body)"/>
                <a:cs typeface="Arial" panose="020B0604020202020204" pitchFamily="34" charset="0"/>
              </a:rPr>
              <a:t>  - </a:t>
            </a:r>
            <a:r>
              <a:rPr lang="en-US" sz="2000" b="0" dirty="0">
                <a:latin typeface="Arial (Body)"/>
                <a:cs typeface="Arial" panose="020B0604020202020204" pitchFamily="34" charset="0"/>
              </a:rPr>
              <a:t>Telecommunications device or system, automated information system, hardware and software. </a:t>
            </a:r>
          </a:p>
          <a:p>
            <a:pPr>
              <a:lnSpc>
                <a:spcPct val="90000"/>
              </a:lnSpc>
              <a:spcBef>
                <a:spcPts val="1200"/>
              </a:spcBef>
            </a:pPr>
            <a:r>
              <a:rPr lang="en-US" sz="2000" b="1" dirty="0">
                <a:latin typeface="Arial (Body)"/>
                <a:cs typeface="Arial" panose="020B0604020202020204" pitchFamily="34" charset="0"/>
              </a:rPr>
              <a:t>Energy Savings Performance Contracts</a:t>
            </a:r>
            <a:r>
              <a:rPr lang="en-US" sz="2000" dirty="0">
                <a:latin typeface="Arial (Body)"/>
                <a:cs typeface="Arial" panose="020B0604020202020204" pitchFamily="34" charset="0"/>
              </a:rPr>
              <a:t>, </a:t>
            </a:r>
            <a:r>
              <a:rPr lang="en-US" sz="2000" b="0" dirty="0">
                <a:latin typeface="Arial (Body)"/>
                <a:cs typeface="Arial" panose="020B0604020202020204" pitchFamily="34" charset="0"/>
              </a:rPr>
              <a:t>as defined by Texas Govt. Code Sec. 2166.406  (for state agencies) and Texas Education Code Sec. 51.927  (for institutions of higher education).</a:t>
            </a:r>
          </a:p>
          <a:p>
            <a:pPr>
              <a:lnSpc>
                <a:spcPct val="90000"/>
              </a:lnSpc>
              <a:spcBef>
                <a:spcPts val="1200"/>
              </a:spcBef>
            </a:pPr>
            <a:r>
              <a:rPr lang="en-US" sz="2000" b="1" dirty="0">
                <a:latin typeface="Arial (Body)"/>
                <a:cs typeface="Arial" panose="020B0604020202020204" pitchFamily="34" charset="0"/>
              </a:rPr>
              <a:t>Other projects</a:t>
            </a:r>
            <a:r>
              <a:rPr lang="en-US" sz="2000" dirty="0">
                <a:latin typeface="Arial (Body)"/>
                <a:cs typeface="Arial" panose="020B0604020202020204" pitchFamily="34" charset="0"/>
              </a:rPr>
              <a:t>, </a:t>
            </a:r>
            <a:r>
              <a:rPr lang="en-US" sz="2000" b="0" dirty="0">
                <a:latin typeface="Arial (Body)"/>
                <a:cs typeface="Arial" panose="020B0604020202020204" pitchFamily="34" charset="0"/>
              </a:rPr>
              <a:t>such as real estate or construction, may be financed through MLPP if the specific project has been authorized by the Legislature and approved for MLPP financing by the TPFA Board.</a:t>
            </a:r>
            <a:br>
              <a:rPr lang="en-US" sz="1800" b="0" dirty="0">
                <a:latin typeface="Arial (Body)"/>
                <a:cs typeface="Arial" panose="020B0604020202020204" pitchFamily="34" charset="0"/>
              </a:rPr>
            </a:br>
            <a:endParaRPr lang="en-US" sz="1800" b="0" dirty="0">
              <a:latin typeface="Arial (Body)"/>
              <a:cs typeface="Arial" panose="020B0604020202020204" pitchFamily="34" charset="0"/>
            </a:endParaRPr>
          </a:p>
        </p:txBody>
      </p:sp>
    </p:spTree>
  </p:cSld>
  <p:clrMapOvr>
    <a:masterClrMapping/>
  </p:clrMapOvr>
  <p:transition spd="med">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9600" y="274638"/>
            <a:ext cx="8077200" cy="1143000"/>
          </a:xfrm>
        </p:spPr>
        <p:txBody>
          <a:bodyPr/>
          <a:lstStyle/>
          <a:p>
            <a:r>
              <a:rPr lang="en-US" dirty="0">
                <a:latin typeface="Arial" panose="020B0604020202020204" pitchFamily="34" charset="0"/>
                <a:cs typeface="Arial" panose="020B0604020202020204" pitchFamily="34" charset="0"/>
              </a:rPr>
              <a:t>Eligibility</a:t>
            </a:r>
          </a:p>
        </p:txBody>
      </p:sp>
      <p:sp>
        <p:nvSpPr>
          <p:cNvPr id="41987" name="Rectangle 3"/>
          <p:cNvSpPr>
            <a:spLocks noGrp="1" noChangeArrowheads="1"/>
          </p:cNvSpPr>
          <p:nvPr>
            <p:ph type="body" idx="1"/>
          </p:nvPr>
        </p:nvSpPr>
        <p:spPr>
          <a:xfrm>
            <a:off x="685800" y="1828800"/>
            <a:ext cx="7540625" cy="3886200"/>
          </a:xfrm>
        </p:spPr>
        <p:txBody>
          <a:bodyPr/>
          <a:lstStyle/>
          <a:p>
            <a:r>
              <a:rPr lang="en-US" dirty="0">
                <a:latin typeface="Arial (Body)"/>
              </a:rPr>
              <a:t>Project Cost</a:t>
            </a:r>
          </a:p>
          <a:p>
            <a:pPr lvl="1"/>
            <a:r>
              <a:rPr lang="en-US" b="1" dirty="0">
                <a:latin typeface="Arial (Body)"/>
              </a:rPr>
              <a:t>$10,000</a:t>
            </a:r>
            <a:r>
              <a:rPr lang="en-US" dirty="0">
                <a:latin typeface="Arial (Body)"/>
              </a:rPr>
              <a:t> minimum</a:t>
            </a:r>
          </a:p>
          <a:p>
            <a:pPr lvl="1"/>
            <a:endParaRPr lang="en-US" dirty="0">
              <a:latin typeface="Arial (Body)"/>
            </a:endParaRPr>
          </a:p>
          <a:p>
            <a:r>
              <a:rPr lang="en-US" dirty="0">
                <a:latin typeface="Arial (Body)"/>
              </a:rPr>
              <a:t>Individual Item Cost</a:t>
            </a:r>
          </a:p>
          <a:p>
            <a:pPr lvl="1"/>
            <a:r>
              <a:rPr lang="en-US" b="1" dirty="0">
                <a:latin typeface="Arial (Body)"/>
              </a:rPr>
              <a:t>$100</a:t>
            </a:r>
            <a:r>
              <a:rPr lang="en-US" dirty="0">
                <a:latin typeface="Arial (Body)"/>
              </a:rPr>
              <a:t> minimum</a:t>
            </a:r>
          </a:p>
          <a:p>
            <a:pPr lvl="1"/>
            <a:endParaRPr lang="en-US" dirty="0">
              <a:latin typeface="Arial (Body)"/>
            </a:endParaRPr>
          </a:p>
          <a:p>
            <a:r>
              <a:rPr lang="en-US" dirty="0">
                <a:latin typeface="Arial (Body)"/>
              </a:rPr>
              <a:t>Useful life</a:t>
            </a:r>
          </a:p>
          <a:p>
            <a:pPr lvl="1"/>
            <a:r>
              <a:rPr lang="en-US" b="1" dirty="0">
                <a:latin typeface="Arial (Body)"/>
              </a:rPr>
              <a:t>3 years</a:t>
            </a:r>
            <a:r>
              <a:rPr lang="en-US" dirty="0">
                <a:latin typeface="Arial (Body)"/>
              </a:rPr>
              <a:t> minimum</a:t>
            </a:r>
          </a:p>
          <a:p>
            <a:endParaRPr lang="en-US" dirty="0"/>
          </a:p>
        </p:txBody>
      </p:sp>
    </p:spTree>
  </p:cSld>
  <p:clrMapOvr>
    <a:masterClrMapping/>
  </p:clrMapOvr>
  <p:transition spd="med">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381000"/>
            <a:ext cx="8001000" cy="1036638"/>
          </a:xfrm>
        </p:spPr>
        <p:txBody>
          <a:bodyPr/>
          <a:lstStyle/>
          <a:p>
            <a:r>
              <a:rPr lang="en-US" dirty="0">
                <a:latin typeface="Arial" panose="020B0604020202020204" pitchFamily="34" charset="0"/>
                <a:cs typeface="Arial" panose="020B0604020202020204" pitchFamily="34" charset="0"/>
              </a:rPr>
              <a:t>How to Access MLPP?</a:t>
            </a:r>
          </a:p>
        </p:txBody>
      </p:sp>
      <p:sp>
        <p:nvSpPr>
          <p:cNvPr id="11267" name="Rectangle 3"/>
          <p:cNvSpPr>
            <a:spLocks noGrp="1" noChangeArrowheads="1"/>
          </p:cNvSpPr>
          <p:nvPr>
            <p:ph type="body" idx="1"/>
          </p:nvPr>
        </p:nvSpPr>
        <p:spPr/>
        <p:txBody>
          <a:bodyPr/>
          <a:lstStyle/>
          <a:p>
            <a:pPr>
              <a:buFontTx/>
              <a:buNone/>
            </a:pPr>
            <a:r>
              <a:rPr lang="en-US" sz="1800" b="1" dirty="0">
                <a:latin typeface="Verdana" pitchFamily="34" charset="0"/>
              </a:rPr>
              <a:t>	</a:t>
            </a:r>
            <a:r>
              <a:rPr lang="en-US" sz="2400" b="1" dirty="0">
                <a:latin typeface="Arial" panose="020B0604020202020204" pitchFamily="34" charset="0"/>
                <a:cs typeface="Arial" panose="020B0604020202020204" pitchFamily="34" charset="0"/>
              </a:rPr>
              <a:t>Contact TPFA</a:t>
            </a:r>
          </a:p>
          <a:p>
            <a:pPr>
              <a:buFontTx/>
              <a:buNone/>
            </a:pPr>
            <a:endParaRPr lang="en-US" sz="2400" dirty="0">
              <a:latin typeface="Arial" panose="020B0604020202020204" pitchFamily="34" charset="0"/>
              <a:cs typeface="Arial" panose="020B0604020202020204" pitchFamily="34" charset="0"/>
            </a:endParaRPr>
          </a:p>
          <a:p>
            <a:pPr>
              <a:buFontTx/>
              <a:buNone/>
            </a:pPr>
            <a:r>
              <a:rPr lang="en-US" sz="2400" b="0" dirty="0">
                <a:latin typeface="Arial" panose="020B0604020202020204" pitchFamily="34" charset="0"/>
                <a:cs typeface="Arial" panose="020B0604020202020204" pitchFamily="34" charset="0"/>
              </a:rPr>
              <a:t>	TPFA has a separate and comprehensive presentation</a:t>
            </a:r>
            <a:r>
              <a:rPr lang="en-US" sz="2400" dirty="0">
                <a:latin typeface="Arial" panose="020B0604020202020204" pitchFamily="34" charset="0"/>
                <a:cs typeface="Arial" panose="020B0604020202020204" pitchFamily="34" charset="0"/>
              </a:rPr>
              <a:t> </a:t>
            </a:r>
            <a:r>
              <a:rPr lang="en-US" sz="2400" b="0" dirty="0">
                <a:latin typeface="Arial" panose="020B0604020202020204" pitchFamily="34" charset="0"/>
                <a:cs typeface="Arial" panose="020B0604020202020204" pitchFamily="34" charset="0"/>
              </a:rPr>
              <a:t>Implementing a Master Lease and MLPP Program Mechanics </a:t>
            </a:r>
            <a:endParaRPr lang="en-US" sz="2000" b="0" dirty="0">
              <a:latin typeface="Arial" panose="020B0604020202020204" pitchFamily="34" charset="0"/>
              <a:cs typeface="Arial" panose="020B0604020202020204" pitchFamily="34" charset="0"/>
            </a:endParaRPr>
          </a:p>
          <a:p>
            <a:pPr>
              <a:buFontTx/>
              <a:buNone/>
            </a:pPr>
            <a:endParaRPr lang="en-US" sz="2000" dirty="0">
              <a:latin typeface="Arial" panose="020B0604020202020204" pitchFamily="34" charset="0"/>
              <a:cs typeface="Arial" panose="020B0604020202020204" pitchFamily="34" charset="0"/>
            </a:endParaRPr>
          </a:p>
          <a:p>
            <a:pPr>
              <a:buFontTx/>
              <a:buNone/>
            </a:pPr>
            <a:r>
              <a:rPr lang="en-US" sz="20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407645218"/>
      </p:ext>
    </p:extLst>
  </p:cSld>
  <p:clrMapOvr>
    <a:masterClrMapping/>
  </p:clrMapOvr>
  <p:transition spd="med">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ctrTitle"/>
          </p:nvPr>
        </p:nvSpPr>
        <p:spPr>
          <a:xfrm>
            <a:off x="685800" y="555371"/>
            <a:ext cx="7772400" cy="3915651"/>
          </a:xfrm>
        </p:spPr>
        <p:txBody>
          <a:bodyPr/>
          <a:lstStyle/>
          <a:p>
            <a:pPr eaLnBrk="1" hangingPunct="1">
              <a:defRPr/>
            </a:pPr>
            <a:r>
              <a:rPr lang="en-US" dirty="0">
                <a:latin typeface="Arial" pitchFamily="34" charset="0"/>
                <a:cs typeface="Arial" pitchFamily="34" charset="0"/>
              </a:rPr>
              <a:t>V. </a:t>
            </a:r>
            <a:r>
              <a:rPr lang="en-US" dirty="0">
                <a:cs typeface="Arial" pitchFamily="34" charset="0"/>
              </a:rPr>
              <a:t>Legislative Authorization and Appropriations Process</a:t>
            </a:r>
            <a:endParaRPr lang="en-US" dirty="0">
              <a:effectLst>
                <a:glow rad="63500">
                  <a:schemeClr val="accent3">
                    <a:satMod val="175000"/>
                    <a:alpha val="40000"/>
                  </a:schemeClr>
                </a:glow>
                <a:outerShdw blurRad="38100" dist="38100" dir="2700000" algn="tl">
                  <a:srgbClr val="C0C0C0"/>
                </a:outerShdw>
              </a:effectLst>
              <a:cs typeface="Arial" pitchFamily="34" charset="0"/>
            </a:endParaRPr>
          </a:p>
        </p:txBody>
      </p:sp>
    </p:spTree>
    <p:extLst>
      <p:ext uri="{BB962C8B-B14F-4D97-AF65-F5344CB8AC3E}">
        <p14:creationId xmlns:p14="http://schemas.microsoft.com/office/powerpoint/2010/main" val="1294655861"/>
      </p:ext>
    </p:extLst>
  </p:cSld>
  <p:clrMapOvr>
    <a:masterClrMapping/>
  </p:clrMapOvr>
  <p:transition spd="med">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1C562-6173-4EC7-BAC2-E8FC6CA7C388}"/>
              </a:ext>
            </a:extLst>
          </p:cNvPr>
          <p:cNvSpPr>
            <a:spLocks noGrp="1"/>
          </p:cNvSpPr>
          <p:nvPr>
            <p:ph type="title"/>
          </p:nvPr>
        </p:nvSpPr>
        <p:spPr/>
        <p:txBody>
          <a:bodyPr/>
          <a:lstStyle/>
          <a:p>
            <a:r>
              <a:rPr lang="en-US" dirty="0">
                <a:solidFill>
                  <a:schemeClr val="tx1"/>
                </a:solidFill>
              </a:rPr>
              <a:t>Legislative Process</a:t>
            </a:r>
          </a:p>
        </p:txBody>
      </p:sp>
      <p:sp>
        <p:nvSpPr>
          <p:cNvPr id="4" name="Slide Number Placeholder 3">
            <a:extLst>
              <a:ext uri="{FF2B5EF4-FFF2-40B4-BE49-F238E27FC236}">
                <a16:creationId xmlns:a16="http://schemas.microsoft.com/office/drawing/2014/main" id="{A730C461-AE60-43E5-824F-C9DEAA06F9F3}"/>
              </a:ext>
            </a:extLst>
          </p:cNvPr>
          <p:cNvSpPr>
            <a:spLocks noGrp="1"/>
          </p:cNvSpPr>
          <p:nvPr>
            <p:ph type="sldNum" sz="quarter" idx="10"/>
          </p:nvPr>
        </p:nvSpPr>
        <p:spPr/>
        <p:txBody>
          <a:bodyPr/>
          <a:lstStyle/>
          <a:p>
            <a:pPr>
              <a:defRPr/>
            </a:pPr>
            <a:fld id="{44174204-8A5A-4378-BEE6-D44BEEDE0C2A}" type="slidenum">
              <a:rPr lang="en-US" smtClean="0"/>
              <a:pPr>
                <a:defRPr/>
              </a:pPr>
              <a:t>48</a:t>
            </a:fld>
            <a:endParaRPr lang="en-US"/>
          </a:p>
        </p:txBody>
      </p:sp>
      <mc:AlternateContent xmlns:mc="http://schemas.openxmlformats.org/markup-compatibility/2006" xmlns:p14="http://schemas.microsoft.com/office/powerpoint/2010/main">
        <mc:Choice Requires="p14">
          <p:contentPart p14:bwMode="auto" r:id="rId3">
            <p14:nvContentPartPr>
              <p14:cNvPr id="36" name="Ink 35">
                <a:extLst>
                  <a:ext uri="{FF2B5EF4-FFF2-40B4-BE49-F238E27FC236}">
                    <a16:creationId xmlns:a16="http://schemas.microsoft.com/office/drawing/2014/main" id="{E8FFF47A-B072-EE47-31C2-FF54C8DF6D26}"/>
                  </a:ext>
                </a:extLst>
              </p14:cNvPr>
              <p14:cNvContentPartPr/>
              <p14:nvPr/>
            </p14:nvContentPartPr>
            <p14:xfrm>
              <a:off x="277881" y="1130244"/>
              <a:ext cx="360" cy="360"/>
            </p14:xfrm>
          </p:contentPart>
        </mc:Choice>
        <mc:Fallback xmlns="">
          <p:pic>
            <p:nvPicPr>
              <p:cNvPr id="36" name="Ink 35">
                <a:extLst>
                  <a:ext uri="{FF2B5EF4-FFF2-40B4-BE49-F238E27FC236}">
                    <a16:creationId xmlns:a16="http://schemas.microsoft.com/office/drawing/2014/main" id="{E8FFF47A-B072-EE47-31C2-FF54C8DF6D26}"/>
                  </a:ext>
                </a:extLst>
              </p:cNvPr>
              <p:cNvPicPr/>
              <p:nvPr/>
            </p:nvPicPr>
            <p:blipFill>
              <a:blip r:embed="rId5"/>
              <a:stretch>
                <a:fillRect/>
              </a:stretch>
            </p:blipFill>
            <p:spPr>
              <a:xfrm>
                <a:off x="271761" y="1124124"/>
                <a:ext cx="12600" cy="12600"/>
              </a:xfrm>
              <a:prstGeom prst="rect">
                <a:avLst/>
              </a:prstGeom>
            </p:spPr>
          </p:pic>
        </mc:Fallback>
      </mc:AlternateContent>
      <p:grpSp>
        <p:nvGrpSpPr>
          <p:cNvPr id="126" name="Group 125">
            <a:extLst>
              <a:ext uri="{FF2B5EF4-FFF2-40B4-BE49-F238E27FC236}">
                <a16:creationId xmlns:a16="http://schemas.microsoft.com/office/drawing/2014/main" id="{8CAD78F7-845C-4337-88B7-39B861E8BF53}"/>
              </a:ext>
            </a:extLst>
          </p:cNvPr>
          <p:cNvGrpSpPr/>
          <p:nvPr/>
        </p:nvGrpSpPr>
        <p:grpSpPr>
          <a:xfrm>
            <a:off x="685800" y="1828800"/>
            <a:ext cx="7767765" cy="4419599"/>
            <a:chOff x="0" y="0"/>
            <a:chExt cx="7767702" cy="3426421"/>
          </a:xfrm>
        </p:grpSpPr>
        <p:sp>
          <p:nvSpPr>
            <p:cNvPr id="127" name="Freeform: Shape 126">
              <a:extLst>
                <a:ext uri="{FF2B5EF4-FFF2-40B4-BE49-F238E27FC236}">
                  <a16:creationId xmlns:a16="http://schemas.microsoft.com/office/drawing/2014/main" id="{7ED3715D-39F6-406C-88FE-9141C069BCDD}"/>
                </a:ext>
              </a:extLst>
            </p:cNvPr>
            <p:cNvSpPr/>
            <p:nvPr/>
          </p:nvSpPr>
          <p:spPr>
            <a:xfrm>
              <a:off x="0" y="0"/>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solidFill>
              <a:schemeClr val="accent1">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1780" tIns="61780" rIns="61780" bIns="61780" numCol="1" spcCol="127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lvl="0" indent="0" algn="ctr" defTabSz="1555750">
                <a:lnSpc>
                  <a:spcPct val="90000"/>
                </a:lnSpc>
                <a:spcBef>
                  <a:spcPct val="0"/>
                </a:spcBef>
                <a:spcAft>
                  <a:spcPct val="35000"/>
                </a:spcAft>
                <a:buNone/>
              </a:pPr>
              <a:r>
                <a:rPr lang="en-US" sz="2400" kern="1200"/>
                <a:t>Planning/LAR</a:t>
              </a:r>
            </a:p>
          </p:txBody>
        </p:sp>
        <p:sp>
          <p:nvSpPr>
            <p:cNvPr id="128" name="Arrow: Right 127">
              <a:extLst>
                <a:ext uri="{FF2B5EF4-FFF2-40B4-BE49-F238E27FC236}">
                  <a16:creationId xmlns:a16="http://schemas.microsoft.com/office/drawing/2014/main" id="{CDAA37B7-492A-4A6C-AB47-8BD03BD8C1C2}"/>
                </a:ext>
              </a:extLst>
            </p:cNvPr>
            <p:cNvSpPr/>
            <p:nvPr/>
          </p:nvSpPr>
          <p:spPr>
            <a:xfrm rot="5383966">
              <a:off x="1086260" y="738836"/>
              <a:ext cx="198909"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29" name="Freeform: Shape 128">
              <a:extLst>
                <a:ext uri="{FF2B5EF4-FFF2-40B4-BE49-F238E27FC236}">
                  <a16:creationId xmlns:a16="http://schemas.microsoft.com/office/drawing/2014/main" id="{58D38790-2360-4176-A544-6BAF1B70B45D}"/>
                </a:ext>
              </a:extLst>
            </p:cNvPr>
            <p:cNvSpPr/>
            <p:nvPr/>
          </p:nvSpPr>
          <p:spPr>
            <a:xfrm>
              <a:off x="4615" y="989518"/>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a:effectLst/>
                </a:rPr>
                <a:t>Agency Identifies Project(s) Capital Expenditure Plan</a:t>
              </a:r>
            </a:p>
          </p:txBody>
        </p:sp>
        <p:sp>
          <p:nvSpPr>
            <p:cNvPr id="130" name="Arrow: Right 129">
              <a:extLst>
                <a:ext uri="{FF2B5EF4-FFF2-40B4-BE49-F238E27FC236}">
                  <a16:creationId xmlns:a16="http://schemas.microsoft.com/office/drawing/2014/main" id="{08A1A02F-CF39-49F8-88C9-5A677E3854F3}"/>
                </a:ext>
              </a:extLst>
            </p:cNvPr>
            <p:cNvSpPr/>
            <p:nvPr/>
          </p:nvSpPr>
          <p:spPr>
            <a:xfrm rot="5417486">
              <a:off x="1094540" y="1672469"/>
              <a:ext cx="182498"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31" name="Freeform: Shape 130">
              <a:extLst>
                <a:ext uri="{FF2B5EF4-FFF2-40B4-BE49-F238E27FC236}">
                  <a16:creationId xmlns:a16="http://schemas.microsoft.com/office/drawing/2014/main" id="{F7F40AC3-62FA-4A56-9380-EA63A02DC7F7}"/>
                </a:ext>
              </a:extLst>
            </p:cNvPr>
            <p:cNvSpPr/>
            <p:nvPr/>
          </p:nvSpPr>
          <p:spPr>
            <a:xfrm>
              <a:off x="0" y="1867264"/>
              <a:ext cx="2366813" cy="650873"/>
            </a:xfrm>
            <a:custGeom>
              <a:avLst/>
              <a:gdLst>
                <a:gd name="connsiteX0" fmla="*/ 0 w 2366813"/>
                <a:gd name="connsiteY0" fmla="*/ 65087 h 650873"/>
                <a:gd name="connsiteX1" fmla="*/ 65087 w 2366813"/>
                <a:gd name="connsiteY1" fmla="*/ 0 h 650873"/>
                <a:gd name="connsiteX2" fmla="*/ 2301726 w 2366813"/>
                <a:gd name="connsiteY2" fmla="*/ 0 h 650873"/>
                <a:gd name="connsiteX3" fmla="*/ 2366813 w 2366813"/>
                <a:gd name="connsiteY3" fmla="*/ 65087 h 650873"/>
                <a:gd name="connsiteX4" fmla="*/ 2366813 w 2366813"/>
                <a:gd name="connsiteY4" fmla="*/ 585786 h 650873"/>
                <a:gd name="connsiteX5" fmla="*/ 2301726 w 2366813"/>
                <a:gd name="connsiteY5" fmla="*/ 650873 h 650873"/>
                <a:gd name="connsiteX6" fmla="*/ 65087 w 2366813"/>
                <a:gd name="connsiteY6" fmla="*/ 650873 h 650873"/>
                <a:gd name="connsiteX7" fmla="*/ 0 w 2366813"/>
                <a:gd name="connsiteY7" fmla="*/ 585786 h 650873"/>
                <a:gd name="connsiteX8" fmla="*/ 0 w 2366813"/>
                <a:gd name="connsiteY8" fmla="*/ 65087 h 650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650873">
                  <a:moveTo>
                    <a:pt x="0" y="65087"/>
                  </a:moveTo>
                  <a:cubicBezTo>
                    <a:pt x="0" y="29140"/>
                    <a:pt x="29140" y="0"/>
                    <a:pt x="65087" y="0"/>
                  </a:cubicBezTo>
                  <a:lnTo>
                    <a:pt x="2301726" y="0"/>
                  </a:lnTo>
                  <a:cubicBezTo>
                    <a:pt x="2337673" y="0"/>
                    <a:pt x="2366813" y="29140"/>
                    <a:pt x="2366813" y="65087"/>
                  </a:cubicBezTo>
                  <a:lnTo>
                    <a:pt x="2366813" y="585786"/>
                  </a:lnTo>
                  <a:cubicBezTo>
                    <a:pt x="2366813" y="621733"/>
                    <a:pt x="2337673" y="650873"/>
                    <a:pt x="2301726" y="650873"/>
                  </a:cubicBezTo>
                  <a:lnTo>
                    <a:pt x="65087" y="650873"/>
                  </a:lnTo>
                  <a:cubicBezTo>
                    <a:pt x="29140" y="650873"/>
                    <a:pt x="0" y="621733"/>
                    <a:pt x="0" y="585786"/>
                  </a:cubicBezTo>
                  <a:lnTo>
                    <a:pt x="0" y="65087"/>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843" tIns="36843" rIns="36843" bIns="36843"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a:effectLst/>
                </a:rPr>
                <a:t>Prepare Cost and Timeline Estimates</a:t>
              </a:r>
            </a:p>
          </p:txBody>
        </p:sp>
        <p:sp>
          <p:nvSpPr>
            <p:cNvPr id="132" name="Arrow: Right 131">
              <a:extLst>
                <a:ext uri="{FF2B5EF4-FFF2-40B4-BE49-F238E27FC236}">
                  <a16:creationId xmlns:a16="http://schemas.microsoft.com/office/drawing/2014/main" id="{5F045F74-E139-4B6B-821D-78B411D4AD44}"/>
                </a:ext>
              </a:extLst>
            </p:cNvPr>
            <p:cNvSpPr/>
            <p:nvPr/>
          </p:nvSpPr>
          <p:spPr>
            <a:xfrm rot="5383006">
              <a:off x="1085185" y="2618720"/>
              <a:ext cx="201168" cy="103548"/>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33" name="Freeform: Shape 132">
              <a:extLst>
                <a:ext uri="{FF2B5EF4-FFF2-40B4-BE49-F238E27FC236}">
                  <a16:creationId xmlns:a16="http://schemas.microsoft.com/office/drawing/2014/main" id="{81CA7DBF-A934-443D-B019-715FE6AA0294}"/>
                </a:ext>
              </a:extLst>
            </p:cNvPr>
            <p:cNvSpPr/>
            <p:nvPr/>
          </p:nvSpPr>
          <p:spPr>
            <a:xfrm>
              <a:off x="4615" y="2830483"/>
              <a:ext cx="2366813" cy="591703"/>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a:effectLst/>
                </a:rPr>
                <a:t>LAR: Request funding cash, or  debt </a:t>
              </a:r>
              <a:r>
                <a:rPr lang="en-US" sz="1400" dirty="0">
                  <a:effectLst/>
                </a:rPr>
                <a:t>p</a:t>
              </a:r>
              <a:r>
                <a:rPr lang="en-US" sz="1400" kern="1200" dirty="0">
                  <a:effectLst/>
                </a:rPr>
                <a:t>roceeds and debt Service</a:t>
              </a:r>
            </a:p>
          </p:txBody>
        </p:sp>
        <p:sp>
          <p:nvSpPr>
            <p:cNvPr id="134" name="Freeform: Shape 133">
              <a:extLst>
                <a:ext uri="{FF2B5EF4-FFF2-40B4-BE49-F238E27FC236}">
                  <a16:creationId xmlns:a16="http://schemas.microsoft.com/office/drawing/2014/main" id="{20ECD09B-3036-4ABC-8ED2-6E843239AD89}"/>
                </a:ext>
              </a:extLst>
            </p:cNvPr>
            <p:cNvSpPr/>
            <p:nvPr/>
          </p:nvSpPr>
          <p:spPr>
            <a:xfrm>
              <a:off x="2698147" y="0"/>
              <a:ext cx="2366794" cy="592435"/>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solidFill>
              <a:schemeClr val="accent1">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1780" tIns="61780" rIns="61780" bIns="61780" numCol="1" spcCol="127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lvl="0" indent="0" algn="ctr" defTabSz="1555750">
                <a:lnSpc>
                  <a:spcPct val="90000"/>
                </a:lnSpc>
                <a:spcBef>
                  <a:spcPct val="0"/>
                </a:spcBef>
                <a:spcAft>
                  <a:spcPct val="35000"/>
                </a:spcAft>
                <a:buNone/>
              </a:pPr>
              <a:r>
                <a:rPr lang="en-US" sz="2400" kern="1200"/>
                <a:t>Legislative Process</a:t>
              </a:r>
            </a:p>
          </p:txBody>
        </p:sp>
        <p:sp>
          <p:nvSpPr>
            <p:cNvPr id="135" name="Arrow: Right 134">
              <a:extLst>
                <a:ext uri="{FF2B5EF4-FFF2-40B4-BE49-F238E27FC236}">
                  <a16:creationId xmlns:a16="http://schemas.microsoft.com/office/drawing/2014/main" id="{9EF7B677-1595-483F-BD58-62BA251FE89A}"/>
                </a:ext>
              </a:extLst>
            </p:cNvPr>
            <p:cNvSpPr/>
            <p:nvPr/>
          </p:nvSpPr>
          <p:spPr>
            <a:xfrm rot="5383966">
              <a:off x="3785416" y="738823"/>
              <a:ext cx="198909" cy="103574"/>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36" name="Freeform: Shape 135">
              <a:extLst>
                <a:ext uri="{FF2B5EF4-FFF2-40B4-BE49-F238E27FC236}">
                  <a16:creationId xmlns:a16="http://schemas.microsoft.com/office/drawing/2014/main" id="{79D038A0-3085-4605-8CE5-98A0F6B8CD20}"/>
                </a:ext>
              </a:extLst>
            </p:cNvPr>
            <p:cNvSpPr/>
            <p:nvPr/>
          </p:nvSpPr>
          <p:spPr>
            <a:xfrm>
              <a:off x="2702761" y="990743"/>
              <a:ext cx="2366794" cy="592435"/>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a:effectLst/>
                </a:rPr>
                <a:t>Legislature</a:t>
              </a:r>
              <a:r>
                <a:rPr lang="en-US" sz="1400" kern="1200" baseline="0" dirty="0">
                  <a:effectLst/>
                </a:rPr>
                <a:t> authorizes debt</a:t>
              </a:r>
              <a:endParaRPr lang="en-US" sz="1400" kern="1200" dirty="0">
                <a:effectLst/>
              </a:endParaRPr>
            </a:p>
          </p:txBody>
        </p:sp>
        <p:sp>
          <p:nvSpPr>
            <p:cNvPr id="137" name="Arrow: Right 136">
              <a:extLst>
                <a:ext uri="{FF2B5EF4-FFF2-40B4-BE49-F238E27FC236}">
                  <a16:creationId xmlns:a16="http://schemas.microsoft.com/office/drawing/2014/main" id="{137FEB14-4584-43D4-B1C8-9FA2C26F5860}"/>
                </a:ext>
              </a:extLst>
            </p:cNvPr>
            <p:cNvSpPr/>
            <p:nvPr/>
          </p:nvSpPr>
          <p:spPr>
            <a:xfrm rot="5417486">
              <a:off x="3793697" y="1672456"/>
              <a:ext cx="182498" cy="103574"/>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38" name="Freeform: Shape 137">
              <a:extLst>
                <a:ext uri="{FF2B5EF4-FFF2-40B4-BE49-F238E27FC236}">
                  <a16:creationId xmlns:a16="http://schemas.microsoft.com/office/drawing/2014/main" id="{591C3864-69DD-4093-B1C9-1966FD5DBBD2}"/>
                </a:ext>
              </a:extLst>
            </p:cNvPr>
            <p:cNvSpPr/>
            <p:nvPr/>
          </p:nvSpPr>
          <p:spPr>
            <a:xfrm>
              <a:off x="2698147" y="1869575"/>
              <a:ext cx="2366794" cy="651679"/>
            </a:xfrm>
            <a:custGeom>
              <a:avLst/>
              <a:gdLst>
                <a:gd name="connsiteX0" fmla="*/ 0 w 2366813"/>
                <a:gd name="connsiteY0" fmla="*/ 65087 h 650873"/>
                <a:gd name="connsiteX1" fmla="*/ 65087 w 2366813"/>
                <a:gd name="connsiteY1" fmla="*/ 0 h 650873"/>
                <a:gd name="connsiteX2" fmla="*/ 2301726 w 2366813"/>
                <a:gd name="connsiteY2" fmla="*/ 0 h 650873"/>
                <a:gd name="connsiteX3" fmla="*/ 2366813 w 2366813"/>
                <a:gd name="connsiteY3" fmla="*/ 65087 h 650873"/>
                <a:gd name="connsiteX4" fmla="*/ 2366813 w 2366813"/>
                <a:gd name="connsiteY4" fmla="*/ 585786 h 650873"/>
                <a:gd name="connsiteX5" fmla="*/ 2301726 w 2366813"/>
                <a:gd name="connsiteY5" fmla="*/ 650873 h 650873"/>
                <a:gd name="connsiteX6" fmla="*/ 65087 w 2366813"/>
                <a:gd name="connsiteY6" fmla="*/ 650873 h 650873"/>
                <a:gd name="connsiteX7" fmla="*/ 0 w 2366813"/>
                <a:gd name="connsiteY7" fmla="*/ 585786 h 650873"/>
                <a:gd name="connsiteX8" fmla="*/ 0 w 2366813"/>
                <a:gd name="connsiteY8" fmla="*/ 65087 h 650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650873">
                  <a:moveTo>
                    <a:pt x="0" y="65087"/>
                  </a:moveTo>
                  <a:cubicBezTo>
                    <a:pt x="0" y="29140"/>
                    <a:pt x="29140" y="0"/>
                    <a:pt x="65087" y="0"/>
                  </a:cubicBezTo>
                  <a:lnTo>
                    <a:pt x="2301726" y="0"/>
                  </a:lnTo>
                  <a:cubicBezTo>
                    <a:pt x="2337673" y="0"/>
                    <a:pt x="2366813" y="29140"/>
                    <a:pt x="2366813" y="65087"/>
                  </a:cubicBezTo>
                  <a:lnTo>
                    <a:pt x="2366813" y="585786"/>
                  </a:lnTo>
                  <a:cubicBezTo>
                    <a:pt x="2366813" y="621733"/>
                    <a:pt x="2337673" y="650873"/>
                    <a:pt x="2301726" y="650873"/>
                  </a:cubicBezTo>
                  <a:lnTo>
                    <a:pt x="65087" y="650873"/>
                  </a:lnTo>
                  <a:cubicBezTo>
                    <a:pt x="29140" y="650873"/>
                    <a:pt x="0" y="621733"/>
                    <a:pt x="0" y="585786"/>
                  </a:cubicBezTo>
                  <a:lnTo>
                    <a:pt x="0" y="65087"/>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843" tIns="36843" rIns="36843" bIns="36843"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a:effectLst/>
                </a:rPr>
                <a:t>Legislature</a:t>
              </a:r>
              <a:r>
                <a:rPr lang="en-US" sz="1400" kern="1200" baseline="0" dirty="0">
                  <a:effectLst/>
                </a:rPr>
                <a:t> appropriates debt proceeds</a:t>
              </a:r>
              <a:endParaRPr lang="en-US" sz="1400" kern="1200" dirty="0">
                <a:effectLst/>
              </a:endParaRPr>
            </a:p>
          </p:txBody>
        </p:sp>
        <p:sp>
          <p:nvSpPr>
            <p:cNvPr id="139" name="Arrow: Right 138">
              <a:extLst>
                <a:ext uri="{FF2B5EF4-FFF2-40B4-BE49-F238E27FC236}">
                  <a16:creationId xmlns:a16="http://schemas.microsoft.com/office/drawing/2014/main" id="{595A7F77-597A-4FBA-A266-2325CE4A052F}"/>
                </a:ext>
              </a:extLst>
            </p:cNvPr>
            <p:cNvSpPr/>
            <p:nvPr/>
          </p:nvSpPr>
          <p:spPr>
            <a:xfrm rot="5400000">
              <a:off x="3781979" y="2618709"/>
              <a:ext cx="201168" cy="103574"/>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40" name="Freeform: Shape 139">
              <a:extLst>
                <a:ext uri="{FF2B5EF4-FFF2-40B4-BE49-F238E27FC236}">
                  <a16:creationId xmlns:a16="http://schemas.microsoft.com/office/drawing/2014/main" id="{2E74BA8E-521A-433E-A6A4-EC1A7B03E80A}"/>
                </a:ext>
              </a:extLst>
            </p:cNvPr>
            <p:cNvSpPr/>
            <p:nvPr/>
          </p:nvSpPr>
          <p:spPr>
            <a:xfrm>
              <a:off x="2698147" y="2814228"/>
              <a:ext cx="2366794" cy="592435"/>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a:effectLst/>
                </a:rPr>
                <a:t>Legislature appropriates funds</a:t>
              </a:r>
              <a:r>
                <a:rPr lang="en-US" sz="1400" kern="1200" baseline="0">
                  <a:effectLst/>
                </a:rPr>
                <a:t> biennially to pay debt service</a:t>
              </a:r>
              <a:endParaRPr lang="en-US" sz="1400" kern="1200">
                <a:effectLst/>
              </a:endParaRPr>
            </a:p>
          </p:txBody>
        </p:sp>
        <p:sp>
          <p:nvSpPr>
            <p:cNvPr id="141" name="Freeform: Shape 140">
              <a:extLst>
                <a:ext uri="{FF2B5EF4-FFF2-40B4-BE49-F238E27FC236}">
                  <a16:creationId xmlns:a16="http://schemas.microsoft.com/office/drawing/2014/main" id="{E324F26C-6632-40B2-8A2A-7CE83A78CC5E}"/>
                </a:ext>
              </a:extLst>
            </p:cNvPr>
            <p:cNvSpPr/>
            <p:nvPr/>
          </p:nvSpPr>
          <p:spPr>
            <a:xfrm>
              <a:off x="5396292" y="0"/>
              <a:ext cx="2366794" cy="592435"/>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solidFill>
              <a:schemeClr val="accent1">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61780" tIns="61780" rIns="61780" bIns="61780" numCol="1" spcCol="127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lvl="0" indent="0" algn="ctr" defTabSz="1555750">
                <a:lnSpc>
                  <a:spcPct val="90000"/>
                </a:lnSpc>
                <a:spcBef>
                  <a:spcPct val="0"/>
                </a:spcBef>
                <a:spcAft>
                  <a:spcPct val="35000"/>
                </a:spcAft>
                <a:buNone/>
              </a:pPr>
              <a:r>
                <a:rPr lang="en-US" sz="2400" kern="1200"/>
                <a:t>Project Funding</a:t>
              </a:r>
            </a:p>
          </p:txBody>
        </p:sp>
        <p:sp>
          <p:nvSpPr>
            <p:cNvPr id="142" name="Arrow: Right 141">
              <a:extLst>
                <a:ext uri="{FF2B5EF4-FFF2-40B4-BE49-F238E27FC236}">
                  <a16:creationId xmlns:a16="http://schemas.microsoft.com/office/drawing/2014/main" id="{561DD085-F909-47DA-BCE8-33B2F7B0089B}"/>
                </a:ext>
              </a:extLst>
            </p:cNvPr>
            <p:cNvSpPr/>
            <p:nvPr/>
          </p:nvSpPr>
          <p:spPr>
            <a:xfrm rot="5383966">
              <a:off x="6484272" y="738823"/>
              <a:ext cx="198909" cy="103574"/>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43" name="Freeform: Shape 142">
              <a:extLst>
                <a:ext uri="{FF2B5EF4-FFF2-40B4-BE49-F238E27FC236}">
                  <a16:creationId xmlns:a16="http://schemas.microsoft.com/office/drawing/2014/main" id="{95811601-9C05-4841-9F82-06AA624F876C}"/>
                </a:ext>
              </a:extLst>
            </p:cNvPr>
            <p:cNvSpPr/>
            <p:nvPr/>
          </p:nvSpPr>
          <p:spPr>
            <a:xfrm>
              <a:off x="5400908" y="990743"/>
              <a:ext cx="2366794" cy="592435"/>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a:effectLst/>
                </a:rPr>
                <a:t>Submit Request for</a:t>
              </a:r>
              <a:r>
                <a:rPr lang="en-US" sz="1400" kern="1200" baseline="0">
                  <a:effectLst/>
                </a:rPr>
                <a:t> Financing to TPFA</a:t>
              </a:r>
              <a:endParaRPr lang="en-US" sz="1400" kern="1200">
                <a:effectLst/>
              </a:endParaRPr>
            </a:p>
          </p:txBody>
        </p:sp>
        <p:sp>
          <p:nvSpPr>
            <p:cNvPr id="144" name="Arrow: Right 143">
              <a:extLst>
                <a:ext uri="{FF2B5EF4-FFF2-40B4-BE49-F238E27FC236}">
                  <a16:creationId xmlns:a16="http://schemas.microsoft.com/office/drawing/2014/main" id="{93B94AFF-4EE3-4B51-BDA9-5B35EAD9D722}"/>
                </a:ext>
              </a:extLst>
            </p:cNvPr>
            <p:cNvSpPr/>
            <p:nvPr/>
          </p:nvSpPr>
          <p:spPr>
            <a:xfrm rot="5400000">
              <a:off x="6484921" y="1682324"/>
              <a:ext cx="202229" cy="103574"/>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45" name="Freeform: Shape 144">
              <a:extLst>
                <a:ext uri="{FF2B5EF4-FFF2-40B4-BE49-F238E27FC236}">
                  <a16:creationId xmlns:a16="http://schemas.microsoft.com/office/drawing/2014/main" id="{FECCCD00-27E2-42E5-9ABA-68713FA1E1FA}"/>
                </a:ext>
              </a:extLst>
            </p:cNvPr>
            <p:cNvSpPr/>
            <p:nvPr/>
          </p:nvSpPr>
          <p:spPr>
            <a:xfrm>
              <a:off x="5400908" y="1889334"/>
              <a:ext cx="2366794" cy="651679"/>
            </a:xfrm>
            <a:custGeom>
              <a:avLst/>
              <a:gdLst>
                <a:gd name="connsiteX0" fmla="*/ 0 w 2366813"/>
                <a:gd name="connsiteY0" fmla="*/ 65087 h 650873"/>
                <a:gd name="connsiteX1" fmla="*/ 65087 w 2366813"/>
                <a:gd name="connsiteY1" fmla="*/ 0 h 650873"/>
                <a:gd name="connsiteX2" fmla="*/ 2301726 w 2366813"/>
                <a:gd name="connsiteY2" fmla="*/ 0 h 650873"/>
                <a:gd name="connsiteX3" fmla="*/ 2366813 w 2366813"/>
                <a:gd name="connsiteY3" fmla="*/ 65087 h 650873"/>
                <a:gd name="connsiteX4" fmla="*/ 2366813 w 2366813"/>
                <a:gd name="connsiteY4" fmla="*/ 585786 h 650873"/>
                <a:gd name="connsiteX5" fmla="*/ 2301726 w 2366813"/>
                <a:gd name="connsiteY5" fmla="*/ 650873 h 650873"/>
                <a:gd name="connsiteX6" fmla="*/ 65087 w 2366813"/>
                <a:gd name="connsiteY6" fmla="*/ 650873 h 650873"/>
                <a:gd name="connsiteX7" fmla="*/ 0 w 2366813"/>
                <a:gd name="connsiteY7" fmla="*/ 585786 h 650873"/>
                <a:gd name="connsiteX8" fmla="*/ 0 w 2366813"/>
                <a:gd name="connsiteY8" fmla="*/ 65087 h 650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650873">
                  <a:moveTo>
                    <a:pt x="0" y="65087"/>
                  </a:moveTo>
                  <a:cubicBezTo>
                    <a:pt x="0" y="29140"/>
                    <a:pt x="29140" y="0"/>
                    <a:pt x="65087" y="0"/>
                  </a:cubicBezTo>
                  <a:lnTo>
                    <a:pt x="2301726" y="0"/>
                  </a:lnTo>
                  <a:cubicBezTo>
                    <a:pt x="2337673" y="0"/>
                    <a:pt x="2366813" y="29140"/>
                    <a:pt x="2366813" y="65087"/>
                  </a:cubicBezTo>
                  <a:lnTo>
                    <a:pt x="2366813" y="585786"/>
                  </a:lnTo>
                  <a:cubicBezTo>
                    <a:pt x="2366813" y="621733"/>
                    <a:pt x="2337673" y="650873"/>
                    <a:pt x="2301726" y="650873"/>
                  </a:cubicBezTo>
                  <a:lnTo>
                    <a:pt x="65087" y="650873"/>
                  </a:lnTo>
                  <a:cubicBezTo>
                    <a:pt x="29140" y="650873"/>
                    <a:pt x="0" y="621733"/>
                    <a:pt x="0" y="585786"/>
                  </a:cubicBezTo>
                  <a:lnTo>
                    <a:pt x="0" y="65087"/>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6843" tIns="36843" rIns="36843" bIns="36843"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a:effectLst/>
                </a:rPr>
                <a:t>TPFA develops debt financing plan and obtains Bond Review Board approval</a:t>
              </a:r>
            </a:p>
          </p:txBody>
        </p:sp>
        <p:sp>
          <p:nvSpPr>
            <p:cNvPr id="146" name="Arrow: Right 145">
              <a:extLst>
                <a:ext uri="{FF2B5EF4-FFF2-40B4-BE49-F238E27FC236}">
                  <a16:creationId xmlns:a16="http://schemas.microsoft.com/office/drawing/2014/main" id="{9A191D61-4C47-4115-A60C-F42BBCE213DC}"/>
                </a:ext>
              </a:extLst>
            </p:cNvPr>
            <p:cNvSpPr/>
            <p:nvPr/>
          </p:nvSpPr>
          <p:spPr>
            <a:xfrm rot="5400000">
              <a:off x="6485451" y="2638443"/>
              <a:ext cx="201168" cy="103574"/>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wrap="square"/>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47" name="Freeform: Shape 146">
              <a:extLst>
                <a:ext uri="{FF2B5EF4-FFF2-40B4-BE49-F238E27FC236}">
                  <a16:creationId xmlns:a16="http://schemas.microsoft.com/office/drawing/2014/main" id="{61C99589-AC7D-47CD-BE56-C90C319D35AD}"/>
                </a:ext>
              </a:extLst>
            </p:cNvPr>
            <p:cNvSpPr/>
            <p:nvPr/>
          </p:nvSpPr>
          <p:spPr>
            <a:xfrm>
              <a:off x="5400908" y="2833986"/>
              <a:ext cx="2366794" cy="592435"/>
            </a:xfrm>
            <a:custGeom>
              <a:avLst/>
              <a:gdLst>
                <a:gd name="connsiteX0" fmla="*/ 0 w 2366813"/>
                <a:gd name="connsiteY0" fmla="*/ 59170 h 591703"/>
                <a:gd name="connsiteX1" fmla="*/ 59170 w 2366813"/>
                <a:gd name="connsiteY1" fmla="*/ 0 h 591703"/>
                <a:gd name="connsiteX2" fmla="*/ 2307643 w 2366813"/>
                <a:gd name="connsiteY2" fmla="*/ 0 h 591703"/>
                <a:gd name="connsiteX3" fmla="*/ 2366813 w 2366813"/>
                <a:gd name="connsiteY3" fmla="*/ 59170 h 591703"/>
                <a:gd name="connsiteX4" fmla="*/ 2366813 w 2366813"/>
                <a:gd name="connsiteY4" fmla="*/ 532533 h 591703"/>
                <a:gd name="connsiteX5" fmla="*/ 2307643 w 2366813"/>
                <a:gd name="connsiteY5" fmla="*/ 591703 h 591703"/>
                <a:gd name="connsiteX6" fmla="*/ 59170 w 2366813"/>
                <a:gd name="connsiteY6" fmla="*/ 591703 h 591703"/>
                <a:gd name="connsiteX7" fmla="*/ 0 w 2366813"/>
                <a:gd name="connsiteY7" fmla="*/ 532533 h 591703"/>
                <a:gd name="connsiteX8" fmla="*/ 0 w 2366813"/>
                <a:gd name="connsiteY8" fmla="*/ 59170 h 591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6813" h="591703">
                  <a:moveTo>
                    <a:pt x="0" y="59170"/>
                  </a:moveTo>
                  <a:cubicBezTo>
                    <a:pt x="0" y="26491"/>
                    <a:pt x="26491" y="0"/>
                    <a:pt x="59170" y="0"/>
                  </a:cubicBezTo>
                  <a:lnTo>
                    <a:pt x="2307643" y="0"/>
                  </a:lnTo>
                  <a:cubicBezTo>
                    <a:pt x="2340322" y="0"/>
                    <a:pt x="2366813" y="26491"/>
                    <a:pt x="2366813" y="59170"/>
                  </a:cubicBezTo>
                  <a:lnTo>
                    <a:pt x="2366813" y="532533"/>
                  </a:lnTo>
                  <a:cubicBezTo>
                    <a:pt x="2366813" y="565212"/>
                    <a:pt x="2340322" y="591703"/>
                    <a:pt x="2307643" y="591703"/>
                  </a:cubicBezTo>
                  <a:lnTo>
                    <a:pt x="59170" y="591703"/>
                  </a:lnTo>
                  <a:cubicBezTo>
                    <a:pt x="26491" y="591703"/>
                    <a:pt x="0" y="565212"/>
                    <a:pt x="0" y="532533"/>
                  </a:cubicBezTo>
                  <a:lnTo>
                    <a:pt x="0" y="59170"/>
                  </a:lnTo>
                  <a:close/>
                </a:path>
              </a:pathLst>
            </a:custGeom>
            <a:noFill/>
            <a:ln w="3175"/>
          </p:spPr>
          <p:style>
            <a:lnRef idx="2">
              <a:scrgbClr r="0" g="0" b="0"/>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35110" tIns="35110" rIns="35110" bIns="35110" numCol="1" spcCol="1270" anchor="ctr" anchorCtr="0">
              <a:noAutofit/>
            </a:bodyPr>
            <a:lstStyle>
              <a:lvl1pPr marL="0" indent="0">
                <a:defRPr sz="1100">
                  <a:solidFill>
                    <a:schemeClr val="dk1">
                      <a:hueOff val="0"/>
                      <a:satOff val="0"/>
                      <a:lumOff val="0"/>
                      <a:alphaOff val="0"/>
                    </a:schemeClr>
                  </a:solidFill>
                  <a:latin typeface="+mn-lt"/>
                  <a:ea typeface="+mn-ea"/>
                  <a:cs typeface="+mn-cs"/>
                </a:defRPr>
              </a:lvl1pPr>
              <a:lvl2pPr marL="457200" indent="0">
                <a:defRPr sz="1100">
                  <a:solidFill>
                    <a:schemeClr val="dk1">
                      <a:hueOff val="0"/>
                      <a:satOff val="0"/>
                      <a:lumOff val="0"/>
                      <a:alphaOff val="0"/>
                    </a:schemeClr>
                  </a:solidFill>
                  <a:latin typeface="+mn-lt"/>
                  <a:ea typeface="+mn-ea"/>
                  <a:cs typeface="+mn-cs"/>
                </a:defRPr>
              </a:lvl2pPr>
              <a:lvl3pPr marL="914400" indent="0">
                <a:defRPr sz="1100">
                  <a:solidFill>
                    <a:schemeClr val="dk1">
                      <a:hueOff val="0"/>
                      <a:satOff val="0"/>
                      <a:lumOff val="0"/>
                      <a:alphaOff val="0"/>
                    </a:schemeClr>
                  </a:solidFill>
                  <a:latin typeface="+mn-lt"/>
                  <a:ea typeface="+mn-ea"/>
                  <a:cs typeface="+mn-cs"/>
                </a:defRPr>
              </a:lvl3pPr>
              <a:lvl4pPr marL="1371600" indent="0">
                <a:defRPr sz="1100">
                  <a:solidFill>
                    <a:schemeClr val="dk1">
                      <a:hueOff val="0"/>
                      <a:satOff val="0"/>
                      <a:lumOff val="0"/>
                      <a:alphaOff val="0"/>
                    </a:schemeClr>
                  </a:solidFill>
                  <a:latin typeface="+mn-lt"/>
                  <a:ea typeface="+mn-ea"/>
                  <a:cs typeface="+mn-cs"/>
                </a:defRPr>
              </a:lvl4pPr>
              <a:lvl5pPr marL="1828800" indent="0">
                <a:defRPr sz="1100">
                  <a:solidFill>
                    <a:schemeClr val="dk1">
                      <a:hueOff val="0"/>
                      <a:satOff val="0"/>
                      <a:lumOff val="0"/>
                      <a:alphaOff val="0"/>
                    </a:schemeClr>
                  </a:solidFill>
                  <a:latin typeface="+mn-lt"/>
                  <a:ea typeface="+mn-ea"/>
                  <a:cs typeface="+mn-cs"/>
                </a:defRPr>
              </a:lvl5pPr>
              <a:lvl6pPr marL="2286000" indent="0">
                <a:defRPr sz="1100">
                  <a:solidFill>
                    <a:schemeClr val="dk1">
                      <a:hueOff val="0"/>
                      <a:satOff val="0"/>
                      <a:lumOff val="0"/>
                      <a:alphaOff val="0"/>
                    </a:schemeClr>
                  </a:solidFill>
                  <a:latin typeface="+mn-lt"/>
                  <a:ea typeface="+mn-ea"/>
                  <a:cs typeface="+mn-cs"/>
                </a:defRPr>
              </a:lvl6pPr>
              <a:lvl7pPr marL="2743200" indent="0">
                <a:defRPr sz="1100">
                  <a:solidFill>
                    <a:schemeClr val="dk1">
                      <a:hueOff val="0"/>
                      <a:satOff val="0"/>
                      <a:lumOff val="0"/>
                      <a:alphaOff val="0"/>
                    </a:schemeClr>
                  </a:solidFill>
                  <a:latin typeface="+mn-lt"/>
                  <a:ea typeface="+mn-ea"/>
                  <a:cs typeface="+mn-cs"/>
                </a:defRPr>
              </a:lvl7pPr>
              <a:lvl8pPr marL="3200400" indent="0">
                <a:defRPr sz="1100">
                  <a:solidFill>
                    <a:schemeClr val="dk1">
                      <a:hueOff val="0"/>
                      <a:satOff val="0"/>
                      <a:lumOff val="0"/>
                      <a:alphaOff val="0"/>
                    </a:schemeClr>
                  </a:solidFill>
                  <a:latin typeface="+mn-lt"/>
                  <a:ea typeface="+mn-ea"/>
                  <a:cs typeface="+mn-cs"/>
                </a:defRPr>
              </a:lvl8pPr>
              <a:lvl9pPr marL="3657600" indent="0">
                <a:defRPr sz="1100">
                  <a:solidFill>
                    <a:schemeClr val="dk1">
                      <a:hueOff val="0"/>
                      <a:satOff val="0"/>
                      <a:lumOff val="0"/>
                      <a:alphaOff val="0"/>
                    </a:schemeClr>
                  </a:solidFill>
                  <a:latin typeface="+mn-lt"/>
                  <a:ea typeface="+mn-ea"/>
                  <a:cs typeface="+mn-cs"/>
                </a:defRPr>
              </a:lvl9pPr>
            </a:lstStyle>
            <a:p>
              <a:pPr marL="0" lvl="0" indent="0" algn="ctr" defTabSz="622300">
                <a:lnSpc>
                  <a:spcPct val="90000"/>
                </a:lnSpc>
                <a:spcBef>
                  <a:spcPct val="0"/>
                </a:spcBef>
                <a:spcAft>
                  <a:spcPct val="35000"/>
                </a:spcAft>
                <a:buNone/>
              </a:pPr>
              <a:r>
                <a:rPr lang="en-US" sz="1400" kern="1200" dirty="0">
                  <a:effectLst/>
                </a:rPr>
                <a:t>TPFA issues debt and transfers proceeds</a:t>
              </a:r>
              <a:r>
                <a:rPr lang="en-US" sz="1400" kern="1200" baseline="0" dirty="0">
                  <a:effectLst/>
                </a:rPr>
                <a:t> to agency</a:t>
              </a:r>
              <a:endParaRPr lang="en-US" sz="1400" kern="1200" dirty="0">
                <a:effectLst/>
              </a:endParaRPr>
            </a:p>
          </p:txBody>
        </p:sp>
      </p:grpSp>
      <p:pic>
        <p:nvPicPr>
          <p:cNvPr id="2077" name="Freeform: Shape 2">
            <a:extLst>
              <a:ext uri="{FF2B5EF4-FFF2-40B4-BE49-F238E27FC236}">
                <a16:creationId xmlns:a16="http://schemas.microsoft.com/office/drawing/2014/main" id="{6FF71B8B-B20A-E77C-3731-EF8D88396C48}"/>
              </a:ext>
            </a:extLst>
          </p:cNvPr>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63263" y="34563050"/>
            <a:ext cx="37847587" cy="125809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939259"/>
      </p:ext>
    </p:extLst>
  </p:cSld>
  <p:clrMapOvr>
    <a:masterClrMapping/>
  </p:clrMapOvr>
  <p:transition spd="med">
    <p:cu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49</a:t>
            </a:fld>
            <a:endParaRPr lang="en-US"/>
          </a:p>
        </p:txBody>
      </p:sp>
      <p:sp>
        <p:nvSpPr>
          <p:cNvPr id="1069058" name="Rectangle 2"/>
          <p:cNvSpPr>
            <a:spLocks noGrp="1" noChangeArrowheads="1"/>
          </p:cNvSpPr>
          <p:nvPr>
            <p:ph type="title"/>
          </p:nvPr>
        </p:nvSpPr>
        <p:spPr>
          <a:xfrm>
            <a:off x="685800" y="762000"/>
            <a:ext cx="8458200" cy="762000"/>
          </a:xfrm>
        </p:spPr>
        <p:txBody>
          <a:bodyPr/>
          <a:lstStyle/>
          <a:p>
            <a:pPr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Legislative Authorization</a:t>
            </a:r>
          </a:p>
        </p:txBody>
      </p:sp>
      <p:sp>
        <p:nvSpPr>
          <p:cNvPr id="28676" name="Rectangle 3"/>
          <p:cNvSpPr>
            <a:spLocks noGrp="1" noChangeArrowheads="1"/>
          </p:cNvSpPr>
          <p:nvPr>
            <p:ph type="body" idx="1"/>
          </p:nvPr>
        </p:nvSpPr>
        <p:spPr/>
        <p:txBody>
          <a:bodyPr/>
          <a:lstStyle/>
          <a:p>
            <a:pPr marL="0" indent="0" eaLnBrk="1" hangingPunct="1">
              <a:spcAft>
                <a:spcPts val="600"/>
              </a:spcAft>
              <a:buClrTx/>
              <a:buSzPct val="100000"/>
              <a:buNone/>
            </a:pPr>
            <a:r>
              <a:rPr lang="en-US" sz="2600" b="0" dirty="0">
                <a:cs typeface="Arial" charset="0"/>
              </a:rPr>
              <a:t>The Legislature must authorize the specific project for which bonds are to be issued.</a:t>
            </a:r>
          </a:p>
          <a:p>
            <a:pPr marL="1009650" lvl="1" indent="-609600" eaLnBrk="1" hangingPunct="1">
              <a:spcAft>
                <a:spcPts val="600"/>
              </a:spcAft>
              <a:buSzPct val="100000"/>
              <a:buFont typeface="Wingdings" pitchFamily="2" charset="2"/>
              <a:buAutoNum type="arabicPeriod"/>
            </a:pPr>
            <a:endParaRPr lang="en-US" sz="2000" b="0" i="1" dirty="0">
              <a:cs typeface="Arial" charset="0"/>
            </a:endParaRPr>
          </a:p>
        </p:txBody>
      </p:sp>
      <p:graphicFrame>
        <p:nvGraphicFramePr>
          <p:cNvPr id="3" name="Diagram 2">
            <a:extLst>
              <a:ext uri="{FF2B5EF4-FFF2-40B4-BE49-F238E27FC236}">
                <a16:creationId xmlns:a16="http://schemas.microsoft.com/office/drawing/2014/main" id="{A21697AD-ADFB-4D77-BC49-33807A4F8757}"/>
              </a:ext>
            </a:extLst>
          </p:cNvPr>
          <p:cNvGraphicFramePr/>
          <p:nvPr>
            <p:extLst>
              <p:ext uri="{D42A27DB-BD31-4B8C-83A1-F6EECF244321}">
                <p14:modId xmlns:p14="http://schemas.microsoft.com/office/powerpoint/2010/main" val="2660357569"/>
              </p:ext>
            </p:extLst>
          </p:nvPr>
        </p:nvGraphicFramePr>
        <p:xfrm>
          <a:off x="819150" y="2918577"/>
          <a:ext cx="7362742" cy="30313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43406226"/>
      </p:ext>
    </p:extLst>
  </p:cSld>
  <p:clrMapOvr>
    <a:masterClrMapping/>
  </p:clrMapOvr>
  <p:transition spd="med">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6A2BB-3B93-2A0B-1512-4BC6BFD9C3C2}"/>
              </a:ext>
            </a:extLst>
          </p:cNvPr>
          <p:cNvSpPr>
            <a:spLocks noGrp="1"/>
          </p:cNvSpPr>
          <p:nvPr>
            <p:ph type="title"/>
          </p:nvPr>
        </p:nvSpPr>
        <p:spPr/>
        <p:txBody>
          <a:bodyPr/>
          <a:lstStyle/>
          <a:p>
            <a:r>
              <a:rPr lang="en-US" dirty="0"/>
              <a:t>Capital Projects</a:t>
            </a:r>
          </a:p>
        </p:txBody>
      </p:sp>
      <p:sp>
        <p:nvSpPr>
          <p:cNvPr id="3" name="Content Placeholder 2">
            <a:extLst>
              <a:ext uri="{FF2B5EF4-FFF2-40B4-BE49-F238E27FC236}">
                <a16:creationId xmlns:a16="http://schemas.microsoft.com/office/drawing/2014/main" id="{46282CAB-1AC9-9E18-C744-758C6BBD1E55}"/>
              </a:ext>
            </a:extLst>
          </p:cNvPr>
          <p:cNvSpPr>
            <a:spLocks noGrp="1"/>
          </p:cNvSpPr>
          <p:nvPr>
            <p:ph idx="1"/>
          </p:nvPr>
        </p:nvSpPr>
        <p:spPr/>
        <p:txBody>
          <a:bodyPr/>
          <a:lstStyle/>
          <a:p>
            <a:pPr marL="0" indent="0">
              <a:buNone/>
            </a:pPr>
            <a:r>
              <a:rPr lang="en-US" sz="2800" dirty="0"/>
              <a:t>Capital Projects have a useful life beyond the current appropriation period  </a:t>
            </a:r>
          </a:p>
          <a:p>
            <a:pPr lvl="2">
              <a:buClrTx/>
              <a:buFont typeface="Courier New" panose="02070309020205020404" pitchFamily="49" charset="0"/>
              <a:buChar char="o"/>
            </a:pPr>
            <a:r>
              <a:rPr lang="en-US" b="0" dirty="0"/>
              <a:t>Buildings</a:t>
            </a:r>
          </a:p>
          <a:p>
            <a:pPr lvl="2">
              <a:buClrTx/>
              <a:buFont typeface="Courier New" panose="02070309020205020404" pitchFamily="49" charset="0"/>
              <a:buChar char="o"/>
            </a:pPr>
            <a:r>
              <a:rPr lang="en-US" b="0" dirty="0"/>
              <a:t>Roads</a:t>
            </a:r>
          </a:p>
          <a:p>
            <a:pPr lvl="2">
              <a:buClrTx/>
              <a:buFont typeface="Courier New" panose="02070309020205020404" pitchFamily="49" charset="0"/>
              <a:buChar char="o"/>
            </a:pPr>
            <a:r>
              <a:rPr lang="en-US" b="0" dirty="0"/>
              <a:t>Parks</a:t>
            </a:r>
          </a:p>
          <a:p>
            <a:pPr lvl="2">
              <a:buClrTx/>
              <a:buFont typeface="Courier New" panose="02070309020205020404" pitchFamily="49" charset="0"/>
              <a:buChar char="o"/>
            </a:pPr>
            <a:r>
              <a:rPr lang="en-US" b="0" dirty="0"/>
              <a:t>Infrastructure</a:t>
            </a:r>
          </a:p>
          <a:p>
            <a:pPr lvl="2">
              <a:buClrTx/>
              <a:buFont typeface="Courier New" panose="02070309020205020404" pitchFamily="49" charset="0"/>
              <a:buChar char="o"/>
            </a:pPr>
            <a:r>
              <a:rPr lang="en-US" b="0" dirty="0"/>
              <a:t>Equipment</a:t>
            </a:r>
          </a:p>
        </p:txBody>
      </p:sp>
      <p:sp>
        <p:nvSpPr>
          <p:cNvPr id="4" name="Slide Number Placeholder 3">
            <a:extLst>
              <a:ext uri="{FF2B5EF4-FFF2-40B4-BE49-F238E27FC236}">
                <a16:creationId xmlns:a16="http://schemas.microsoft.com/office/drawing/2014/main" id="{20A1B2F2-A702-B8B3-AA26-529DB86C7795}"/>
              </a:ext>
            </a:extLst>
          </p:cNvPr>
          <p:cNvSpPr>
            <a:spLocks noGrp="1"/>
          </p:cNvSpPr>
          <p:nvPr>
            <p:ph type="sldNum" sz="quarter" idx="10"/>
          </p:nvPr>
        </p:nvSpPr>
        <p:spPr/>
        <p:txBody>
          <a:bodyPr/>
          <a:lstStyle/>
          <a:p>
            <a:pPr>
              <a:defRPr/>
            </a:pPr>
            <a:fld id="{44174204-8A5A-4378-BEE6-D44BEEDE0C2A}" type="slidenum">
              <a:rPr lang="en-US" smtClean="0"/>
              <a:pPr>
                <a:defRPr/>
              </a:pPr>
              <a:t>5</a:t>
            </a:fld>
            <a:endParaRPr lang="en-US" dirty="0"/>
          </a:p>
        </p:txBody>
      </p:sp>
    </p:spTree>
    <p:extLst>
      <p:ext uri="{BB962C8B-B14F-4D97-AF65-F5344CB8AC3E}">
        <p14:creationId xmlns:p14="http://schemas.microsoft.com/office/powerpoint/2010/main" val="1101823514"/>
      </p:ext>
    </p:extLst>
  </p:cSld>
  <p:clrMapOvr>
    <a:masterClrMapping/>
  </p:clrMapOvr>
  <p:transition spd="med">
    <p:cu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50</a:t>
            </a:fld>
            <a:endParaRPr lang="en-US"/>
          </a:p>
        </p:txBody>
      </p:sp>
      <p:sp>
        <p:nvSpPr>
          <p:cNvPr id="1069058" name="Rectangle 2"/>
          <p:cNvSpPr>
            <a:spLocks noGrp="1" noChangeArrowheads="1"/>
          </p:cNvSpPr>
          <p:nvPr>
            <p:ph type="title"/>
          </p:nvPr>
        </p:nvSpPr>
        <p:spPr>
          <a:xfrm>
            <a:off x="685800" y="762000"/>
            <a:ext cx="8458200" cy="762000"/>
          </a:xfrm>
        </p:spPr>
        <p:txBody>
          <a:bodyPr/>
          <a:lstStyle/>
          <a:p>
            <a:pPr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Requesting Bond Authority</a:t>
            </a:r>
          </a:p>
        </p:txBody>
      </p:sp>
      <p:sp>
        <p:nvSpPr>
          <p:cNvPr id="28676" name="Rectangle 3"/>
          <p:cNvSpPr>
            <a:spLocks noGrp="1" noChangeArrowheads="1"/>
          </p:cNvSpPr>
          <p:nvPr>
            <p:ph type="body" idx="1"/>
          </p:nvPr>
        </p:nvSpPr>
        <p:spPr/>
        <p:txBody>
          <a:bodyPr/>
          <a:lstStyle/>
          <a:p>
            <a:pPr marL="0" indent="0" eaLnBrk="1" hangingPunct="1">
              <a:spcAft>
                <a:spcPts val="600"/>
              </a:spcAft>
              <a:buClrTx/>
              <a:buSzPct val="100000"/>
              <a:buNone/>
            </a:pPr>
            <a:r>
              <a:rPr lang="en-US" sz="2600" b="0" dirty="0">
                <a:cs typeface="Arial" charset="0"/>
              </a:rPr>
              <a:t>Agency, LBB, or Legislative member provides TPFA with </a:t>
            </a:r>
          </a:p>
          <a:p>
            <a:pPr marL="1009650" lvl="1" indent="-609600" eaLnBrk="1" hangingPunct="1">
              <a:spcAft>
                <a:spcPts val="600"/>
              </a:spcAft>
              <a:buSzPct val="100000"/>
              <a:buFont typeface="Courier New" panose="02070309020205020404" pitchFamily="49" charset="0"/>
              <a:buChar char="o"/>
            </a:pPr>
            <a:r>
              <a:rPr lang="en-US" sz="2200" b="0" dirty="0">
                <a:cs typeface="Arial" charset="0"/>
              </a:rPr>
              <a:t>Draft of proposed authorizing language</a:t>
            </a:r>
          </a:p>
          <a:p>
            <a:pPr marL="1009650" lvl="1" indent="-609600" eaLnBrk="1" hangingPunct="1">
              <a:spcAft>
                <a:spcPts val="600"/>
              </a:spcAft>
              <a:buSzPct val="100000"/>
              <a:buFont typeface="Courier New" panose="02070309020205020404" pitchFamily="49" charset="0"/>
              <a:buChar char="o"/>
            </a:pPr>
            <a:r>
              <a:rPr lang="en-US" sz="2200" b="0" dirty="0">
                <a:cs typeface="Arial" charset="0"/>
              </a:rPr>
              <a:t>Amount to be requested</a:t>
            </a:r>
          </a:p>
          <a:p>
            <a:pPr marL="1009650" lvl="1" indent="-609600" eaLnBrk="1" hangingPunct="1">
              <a:spcAft>
                <a:spcPts val="600"/>
              </a:spcAft>
              <a:buSzPct val="100000"/>
              <a:buFont typeface="Courier New" panose="02070309020205020404" pitchFamily="49" charset="0"/>
              <a:buChar char="o"/>
            </a:pPr>
            <a:r>
              <a:rPr lang="en-US" sz="2200" b="0" dirty="0">
                <a:cs typeface="Arial" charset="0"/>
              </a:rPr>
              <a:t>Description of the project</a:t>
            </a:r>
          </a:p>
          <a:p>
            <a:pPr marL="1009650" lvl="1" indent="-609600" eaLnBrk="1" hangingPunct="1">
              <a:spcAft>
                <a:spcPts val="600"/>
              </a:spcAft>
              <a:buSzPct val="100000"/>
              <a:buFont typeface="Courier New" panose="02070309020205020404" pitchFamily="49" charset="0"/>
              <a:buChar char="o"/>
            </a:pPr>
            <a:r>
              <a:rPr lang="en-US" sz="2200" b="0" dirty="0">
                <a:cs typeface="Arial" charset="0"/>
              </a:rPr>
              <a:t>Estimated Expenditure schedule</a:t>
            </a:r>
          </a:p>
          <a:p>
            <a:pPr marL="0" indent="0" algn="just" eaLnBrk="1" hangingPunct="1">
              <a:spcAft>
                <a:spcPts val="600"/>
              </a:spcAft>
              <a:buClrTx/>
              <a:buSzPct val="100000"/>
              <a:buNone/>
            </a:pPr>
            <a:r>
              <a:rPr lang="en-US" sz="2200" dirty="0">
                <a:cs typeface="Arial" charset="0"/>
              </a:rPr>
              <a:t>TPFA will prepare debt service estimates, assist with bill drafting process, and identification of available financing options.</a:t>
            </a:r>
            <a:endParaRPr lang="en-US" sz="2200" strike="sngStrike" dirty="0">
              <a:cs typeface="Arial" charset="0"/>
            </a:endParaRPr>
          </a:p>
          <a:p>
            <a:pPr marL="609600" indent="-609600" eaLnBrk="1" hangingPunct="1">
              <a:spcAft>
                <a:spcPts val="600"/>
              </a:spcAft>
              <a:buClrTx/>
              <a:buSzPct val="100000"/>
              <a:buFont typeface="Wingdings" pitchFamily="2" charset="2"/>
              <a:buAutoNum type="arabicPeriod"/>
            </a:pPr>
            <a:endParaRPr lang="en-US" sz="2600" b="0" dirty="0">
              <a:cs typeface="Arial" charset="0"/>
            </a:endParaRPr>
          </a:p>
        </p:txBody>
      </p:sp>
    </p:spTree>
    <p:extLst>
      <p:ext uri="{BB962C8B-B14F-4D97-AF65-F5344CB8AC3E}">
        <p14:creationId xmlns:p14="http://schemas.microsoft.com/office/powerpoint/2010/main" val="3889700650"/>
      </p:ext>
    </p:extLst>
  </p:cSld>
  <p:clrMapOvr>
    <a:masterClrMapping/>
  </p:clrMapOvr>
  <p:transition spd="med">
    <p:cu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idx="1"/>
          </p:nvPr>
        </p:nvSpPr>
        <p:spPr>
          <a:xfrm>
            <a:off x="685800" y="1905000"/>
            <a:ext cx="7772400" cy="4191000"/>
          </a:xfrm>
        </p:spPr>
        <p:txBody>
          <a:bodyPr>
            <a:normAutofit fontScale="92500" lnSpcReduction="10000"/>
          </a:bodyPr>
          <a:lstStyle/>
          <a:p>
            <a:pPr marL="609600" indent="-609600" eaLnBrk="1" fontAlgn="auto" hangingPunct="1">
              <a:spcBef>
                <a:spcPct val="0"/>
              </a:spcBef>
              <a:spcAft>
                <a:spcPts val="0"/>
              </a:spcAft>
              <a:buClr>
                <a:schemeClr val="tx1"/>
              </a:buClr>
              <a:buFontTx/>
              <a:buNone/>
              <a:defRPr/>
            </a:pPr>
            <a:r>
              <a:rPr lang="en-US" sz="2400" b="1" i="1" dirty="0">
                <a:latin typeface="Arial (Body)"/>
              </a:rPr>
              <a:t>The Legislature must authorize the specific project for</a:t>
            </a:r>
          </a:p>
          <a:p>
            <a:pPr marL="609600" indent="-609600" eaLnBrk="1" fontAlgn="auto" hangingPunct="1">
              <a:spcBef>
                <a:spcPct val="0"/>
              </a:spcBef>
              <a:spcAft>
                <a:spcPts val="0"/>
              </a:spcAft>
              <a:buClr>
                <a:schemeClr val="tx1"/>
              </a:buClr>
              <a:buFontTx/>
              <a:buNone/>
              <a:defRPr/>
            </a:pPr>
            <a:r>
              <a:rPr lang="en-US" sz="2400" b="1" i="1" dirty="0">
                <a:latin typeface="Arial (Body)"/>
              </a:rPr>
              <a:t>which debt is to be issued and either the estimated cost </a:t>
            </a:r>
          </a:p>
          <a:p>
            <a:pPr marL="609600" indent="-609600" eaLnBrk="1" fontAlgn="auto" hangingPunct="1">
              <a:spcBef>
                <a:spcPct val="0"/>
              </a:spcBef>
              <a:spcAft>
                <a:spcPts val="0"/>
              </a:spcAft>
              <a:buClr>
                <a:schemeClr val="tx1"/>
              </a:buClr>
              <a:buFontTx/>
              <a:buNone/>
              <a:defRPr/>
            </a:pPr>
            <a:r>
              <a:rPr lang="en-US" sz="2400" i="1" dirty="0">
                <a:latin typeface="Arial (Body)"/>
              </a:rPr>
              <a:t>o</a:t>
            </a:r>
            <a:r>
              <a:rPr lang="en-US" sz="2400" b="1" i="1" dirty="0">
                <a:latin typeface="Arial (Body)"/>
              </a:rPr>
              <a:t>f the project or the maximum amount of debt that can</a:t>
            </a:r>
          </a:p>
          <a:p>
            <a:pPr marL="609600" indent="-609600" eaLnBrk="1" fontAlgn="auto" hangingPunct="1">
              <a:spcBef>
                <a:spcPct val="0"/>
              </a:spcBef>
              <a:spcAft>
                <a:spcPts val="0"/>
              </a:spcAft>
              <a:buClr>
                <a:schemeClr val="tx1"/>
              </a:buClr>
              <a:buFontTx/>
              <a:buNone/>
              <a:defRPr/>
            </a:pPr>
            <a:r>
              <a:rPr lang="en-US" sz="2400" b="1" i="1" dirty="0">
                <a:latin typeface="Arial (Body)"/>
              </a:rPr>
              <a:t>be issued for a project or program.</a:t>
            </a:r>
          </a:p>
          <a:p>
            <a:pPr marL="609600" indent="-609600" eaLnBrk="1" fontAlgn="auto" hangingPunct="1">
              <a:spcBef>
                <a:spcPct val="0"/>
              </a:spcBef>
              <a:spcAft>
                <a:spcPts val="0"/>
              </a:spcAft>
              <a:buClr>
                <a:schemeClr val="tx1"/>
              </a:buClr>
              <a:buFontTx/>
              <a:buNone/>
              <a:defRPr/>
            </a:pPr>
            <a:r>
              <a:rPr lang="en-US" sz="2400" b="1" dirty="0">
                <a:latin typeface="Arial (Body)"/>
                <a:cs typeface="Tahoma" pitchFamily="34" charset="0"/>
              </a:rPr>
              <a:t> </a:t>
            </a:r>
          </a:p>
          <a:p>
            <a:pPr marL="609600" indent="-609600" eaLnBrk="1" fontAlgn="auto" hangingPunct="1">
              <a:lnSpc>
                <a:spcPct val="160000"/>
              </a:lnSpc>
              <a:spcBef>
                <a:spcPct val="0"/>
              </a:spcBef>
              <a:spcAft>
                <a:spcPts val="0"/>
              </a:spcAft>
              <a:buFont typeface="Wingdings 3"/>
              <a:buChar char=""/>
              <a:defRPr/>
            </a:pPr>
            <a:r>
              <a:rPr lang="en-US" sz="2400" dirty="0">
                <a:latin typeface="Arial (Body)"/>
                <a:cs typeface="Tahoma" pitchFamily="34" charset="0"/>
              </a:rPr>
              <a:t>Approve the project* </a:t>
            </a:r>
          </a:p>
          <a:p>
            <a:pPr marL="609600" indent="-609600" eaLnBrk="1" fontAlgn="auto" hangingPunct="1">
              <a:lnSpc>
                <a:spcPct val="160000"/>
              </a:lnSpc>
              <a:spcBef>
                <a:spcPct val="0"/>
              </a:spcBef>
              <a:spcAft>
                <a:spcPts val="0"/>
              </a:spcAft>
              <a:buFont typeface="Wingdings 3"/>
              <a:buChar char=""/>
              <a:defRPr/>
            </a:pPr>
            <a:r>
              <a:rPr lang="en-US" sz="2400" dirty="0">
                <a:latin typeface="Arial (Body)"/>
                <a:cs typeface="Tahoma" pitchFamily="34" charset="0"/>
              </a:rPr>
              <a:t>Approve the use of bond financing* </a:t>
            </a:r>
          </a:p>
          <a:p>
            <a:pPr marL="609600" indent="-609600" eaLnBrk="1" fontAlgn="auto" hangingPunct="1">
              <a:lnSpc>
                <a:spcPct val="160000"/>
              </a:lnSpc>
              <a:spcBef>
                <a:spcPct val="0"/>
              </a:spcBef>
              <a:spcAft>
                <a:spcPts val="0"/>
              </a:spcAft>
              <a:buFont typeface="Wingdings 3"/>
              <a:buChar char=""/>
              <a:defRPr/>
            </a:pPr>
            <a:r>
              <a:rPr lang="en-US" sz="2400" dirty="0">
                <a:latin typeface="Arial (Body)"/>
                <a:cs typeface="Tahoma" pitchFamily="34" charset="0"/>
              </a:rPr>
              <a:t>Appropriate bond proceeds </a:t>
            </a:r>
          </a:p>
          <a:p>
            <a:pPr marL="609600" indent="-609600" eaLnBrk="1" fontAlgn="auto" hangingPunct="1">
              <a:lnSpc>
                <a:spcPct val="160000"/>
              </a:lnSpc>
              <a:spcBef>
                <a:spcPct val="0"/>
              </a:spcBef>
              <a:spcAft>
                <a:spcPts val="0"/>
              </a:spcAft>
              <a:buFont typeface="Wingdings 3"/>
              <a:buChar char=""/>
              <a:defRPr/>
            </a:pPr>
            <a:r>
              <a:rPr lang="en-US" sz="2400" dirty="0">
                <a:latin typeface="Arial (Body)"/>
                <a:cs typeface="Tahoma" pitchFamily="34" charset="0"/>
              </a:rPr>
              <a:t>Appropriate debt service</a:t>
            </a:r>
          </a:p>
          <a:p>
            <a:pPr marL="609600" indent="-609600" eaLnBrk="1" fontAlgn="auto" hangingPunct="1">
              <a:spcAft>
                <a:spcPts val="0"/>
              </a:spcAft>
              <a:buFont typeface="Wingdings" pitchFamily="2" charset="2"/>
              <a:buNone/>
              <a:defRPr/>
            </a:pPr>
            <a:r>
              <a:rPr lang="en-US" sz="2800" dirty="0">
                <a:latin typeface="Arial (Body)"/>
              </a:rPr>
              <a:t>	</a:t>
            </a:r>
            <a:r>
              <a:rPr lang="en-US" sz="2000" i="1" dirty="0">
                <a:latin typeface="Arial (Body)"/>
              </a:rPr>
              <a:t>*In Statute or Appropriations Bill</a:t>
            </a:r>
            <a:endParaRPr lang="en-US" sz="2000" i="1" dirty="0">
              <a:latin typeface="Arial (Body)"/>
              <a:cs typeface="Tahoma" pitchFamily="34" charset="0"/>
            </a:endParaRPr>
          </a:p>
          <a:p>
            <a:pPr marL="609600" indent="-609600" eaLnBrk="1" fontAlgn="auto" hangingPunct="1">
              <a:spcAft>
                <a:spcPts val="0"/>
              </a:spcAft>
              <a:buFont typeface="Wingdings 3"/>
              <a:buChar char=""/>
              <a:defRPr/>
            </a:pPr>
            <a:endParaRPr lang="en-US" sz="2800" dirty="0">
              <a:cs typeface="Tahoma" pitchFamily="34" charset="0"/>
            </a:endParaRPr>
          </a:p>
        </p:txBody>
      </p:sp>
      <p:sp>
        <p:nvSpPr>
          <p:cNvPr id="285698" name="Rectangle 2"/>
          <p:cNvSpPr>
            <a:spLocks noGrp="1" noChangeArrowheads="1"/>
          </p:cNvSpPr>
          <p:nvPr>
            <p:ph type="title"/>
          </p:nvPr>
        </p:nvSpPr>
        <p:spPr>
          <a:xfrm>
            <a:off x="266700" y="84137"/>
            <a:ext cx="8610600" cy="1447800"/>
          </a:xfrm>
        </p:spPr>
        <p:txBody>
          <a:bodyPr/>
          <a:lstStyle/>
          <a:p>
            <a:pPr eaLnBrk="1" fontAlgn="auto" hangingPunct="1">
              <a:spcAft>
                <a:spcPts val="0"/>
              </a:spcAft>
              <a:defRPr/>
            </a:pPr>
            <a:r>
              <a:rPr lang="en-US" dirty="0">
                <a:latin typeface="Arial" panose="020B0604020202020204" pitchFamily="34" charset="0"/>
                <a:cs typeface="Arial" panose="020B0604020202020204" pitchFamily="34" charset="0"/>
              </a:rPr>
              <a:t>Four Components of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Legislative Authorization</a:t>
            </a:r>
          </a:p>
        </p:txBody>
      </p:sp>
      <p:sp>
        <p:nvSpPr>
          <p:cNvPr id="47108"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51</a:t>
            </a:fld>
            <a:endParaRPr lang="en-US"/>
          </a:p>
        </p:txBody>
      </p:sp>
    </p:spTree>
  </p:cSld>
  <p:clrMapOvr>
    <a:masterClrMapping/>
  </p:clrMapOvr>
  <p:transition spd="med">
    <p:cu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F5ACE-C957-008D-F3C2-AED327922A0E}"/>
              </a:ext>
            </a:extLst>
          </p:cNvPr>
          <p:cNvSpPr>
            <a:spLocks noGrp="1"/>
          </p:cNvSpPr>
          <p:nvPr>
            <p:ph type="title"/>
          </p:nvPr>
        </p:nvSpPr>
        <p:spPr>
          <a:xfrm>
            <a:off x="685800" y="213799"/>
            <a:ext cx="7772400" cy="1143000"/>
          </a:xfrm>
        </p:spPr>
        <p:txBody>
          <a:bodyPr/>
          <a:lstStyle/>
          <a:p>
            <a:r>
              <a:rPr lang="en-US" dirty="0"/>
              <a:t>VI. Projects approved for Debt Financing</a:t>
            </a:r>
          </a:p>
        </p:txBody>
      </p:sp>
      <p:sp>
        <p:nvSpPr>
          <p:cNvPr id="3" name="Content Placeholder 2">
            <a:extLst>
              <a:ext uri="{FF2B5EF4-FFF2-40B4-BE49-F238E27FC236}">
                <a16:creationId xmlns:a16="http://schemas.microsoft.com/office/drawing/2014/main" id="{8B23B857-4B40-4B8C-206A-40AC0B0F2770}"/>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1DFA96BA-9337-CF35-D1A1-D0AF36851612}"/>
              </a:ext>
            </a:extLst>
          </p:cNvPr>
          <p:cNvSpPr>
            <a:spLocks noGrp="1"/>
          </p:cNvSpPr>
          <p:nvPr>
            <p:ph type="sldNum" sz="quarter" idx="10"/>
          </p:nvPr>
        </p:nvSpPr>
        <p:spPr/>
        <p:txBody>
          <a:bodyPr/>
          <a:lstStyle/>
          <a:p>
            <a:pPr>
              <a:defRPr/>
            </a:pPr>
            <a:fld id="{44174204-8A5A-4378-BEE6-D44BEEDE0C2A}" type="slidenum">
              <a:rPr lang="en-US" smtClean="0"/>
              <a:pPr>
                <a:defRPr/>
              </a:pPr>
              <a:t>52</a:t>
            </a:fld>
            <a:endParaRPr lang="en-US" dirty="0"/>
          </a:p>
        </p:txBody>
      </p:sp>
    </p:spTree>
    <p:extLst>
      <p:ext uri="{BB962C8B-B14F-4D97-AF65-F5344CB8AC3E}">
        <p14:creationId xmlns:p14="http://schemas.microsoft.com/office/powerpoint/2010/main" val="742544907"/>
      </p:ext>
    </p:extLst>
  </p:cSld>
  <p:clrMapOvr>
    <a:masterClrMapping/>
  </p:clrMapOvr>
  <p:transition spd="med">
    <p:cu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idx="1"/>
          </p:nvPr>
        </p:nvSpPr>
        <p:spPr>
          <a:xfrm>
            <a:off x="685800" y="1977189"/>
            <a:ext cx="7772400" cy="4800600"/>
          </a:xfrm>
        </p:spPr>
        <p:txBody>
          <a:bodyPr/>
          <a:lstStyle/>
          <a:p>
            <a:pPr marL="365760" indent="-365760" eaLnBrk="1" hangingPunct="1">
              <a:lnSpc>
                <a:spcPct val="90000"/>
              </a:lnSpc>
              <a:buSzPct val="66000"/>
              <a:buFont typeface="Wingdings" pitchFamily="2" charset="2"/>
              <a:buAutoNum type="arabicPeriod"/>
            </a:pPr>
            <a:r>
              <a:rPr lang="en-US" sz="2400" dirty="0">
                <a:latin typeface="Arial (Body)"/>
              </a:rPr>
              <a:t>Legislature authorizes the project or program and the issuance of debt</a:t>
            </a:r>
          </a:p>
          <a:p>
            <a:pPr marL="365760" indent="-365760" eaLnBrk="1" hangingPunct="1">
              <a:lnSpc>
                <a:spcPct val="90000"/>
              </a:lnSpc>
              <a:buSzPct val="66000"/>
              <a:buFont typeface="Wingdings" pitchFamily="2" charset="2"/>
              <a:buAutoNum type="arabicPeriod"/>
            </a:pPr>
            <a:r>
              <a:rPr lang="en-US" sz="2400" dirty="0">
                <a:latin typeface="Arial (Body)"/>
              </a:rPr>
              <a:t>Agency governing body adopts a resolution authorizing request for financing</a:t>
            </a:r>
          </a:p>
          <a:p>
            <a:pPr marL="365760" indent="-365760" eaLnBrk="1" hangingPunct="1">
              <a:lnSpc>
                <a:spcPct val="90000"/>
              </a:lnSpc>
              <a:buSzPct val="66000"/>
              <a:buFont typeface="Wingdings" pitchFamily="2" charset="2"/>
              <a:buAutoNum type="arabicPeriod"/>
            </a:pPr>
            <a:r>
              <a:rPr lang="en-US" sz="2400" dirty="0">
                <a:latin typeface="Arial (Body)"/>
              </a:rPr>
              <a:t>Agency submits request for financing to TPFA</a:t>
            </a:r>
          </a:p>
          <a:p>
            <a:pPr marL="365760" indent="-365760" eaLnBrk="1" hangingPunct="1">
              <a:lnSpc>
                <a:spcPct val="90000"/>
              </a:lnSpc>
              <a:buSzPct val="66000"/>
              <a:buFont typeface="Wingdings" pitchFamily="2" charset="2"/>
              <a:buAutoNum type="arabicPeriod"/>
            </a:pPr>
            <a:r>
              <a:rPr lang="en-US" sz="2400" dirty="0">
                <a:latin typeface="Arial (Body)"/>
              </a:rPr>
              <a:t>TPFA Board approves request, determines type  of debt instrument and sale process</a:t>
            </a:r>
          </a:p>
          <a:p>
            <a:pPr marL="365760" indent="-365760" eaLnBrk="1" hangingPunct="1">
              <a:lnSpc>
                <a:spcPct val="90000"/>
              </a:lnSpc>
              <a:buSzPct val="66000"/>
              <a:buFont typeface="Wingdings" pitchFamily="2" charset="2"/>
              <a:buAutoNum type="arabicPeriod"/>
            </a:pPr>
            <a:r>
              <a:rPr lang="en-US" sz="2400" dirty="0">
                <a:latin typeface="Arial (Body)"/>
              </a:rPr>
              <a:t>TPFA structures the debt issue</a:t>
            </a:r>
          </a:p>
          <a:p>
            <a:pPr marL="365760" indent="-365760" eaLnBrk="1" hangingPunct="1">
              <a:lnSpc>
                <a:spcPct val="90000"/>
              </a:lnSpc>
              <a:buSzPct val="66000"/>
              <a:buFont typeface="Wingdings" pitchFamily="2" charset="2"/>
              <a:buAutoNum type="arabicPeriod"/>
            </a:pPr>
            <a:r>
              <a:rPr lang="en-US" sz="2400" dirty="0">
                <a:latin typeface="Arial (Body)"/>
              </a:rPr>
              <a:t>Bond Review Board approves issuance of debt</a:t>
            </a:r>
          </a:p>
          <a:p>
            <a:pPr marL="365760" indent="-365760" eaLnBrk="1" hangingPunct="1">
              <a:lnSpc>
                <a:spcPct val="90000"/>
              </a:lnSpc>
              <a:buSzPct val="66000"/>
              <a:buFont typeface="Wingdings" pitchFamily="2" charset="2"/>
              <a:buAutoNum type="arabicPeriod"/>
            </a:pPr>
            <a:r>
              <a:rPr lang="en-US" sz="2400" dirty="0">
                <a:latin typeface="Arial (Body)"/>
              </a:rPr>
              <a:t>Financing Documents (Bond sale/closing)</a:t>
            </a:r>
          </a:p>
          <a:p>
            <a:pPr marL="533400" indent="-533400" eaLnBrk="1" hangingPunct="1">
              <a:lnSpc>
                <a:spcPct val="90000"/>
              </a:lnSpc>
              <a:buClr>
                <a:schemeClr val="tx1"/>
              </a:buClr>
              <a:buSzPct val="66000"/>
              <a:buFont typeface="Wingdings 3" pitchFamily="18" charset="2"/>
              <a:buNone/>
            </a:pPr>
            <a:r>
              <a:rPr lang="en-US" sz="1800" i="1" dirty="0">
                <a:latin typeface="Arial (Body)"/>
              </a:rPr>
              <a:t>	</a:t>
            </a:r>
          </a:p>
          <a:p>
            <a:pPr marL="533400" indent="-533400" eaLnBrk="1" hangingPunct="1">
              <a:lnSpc>
                <a:spcPct val="90000"/>
              </a:lnSpc>
              <a:buClr>
                <a:schemeClr val="tx1"/>
              </a:buClr>
              <a:buSzPct val="66000"/>
              <a:buNone/>
            </a:pPr>
            <a:r>
              <a:rPr lang="en-US" sz="1800" i="1" dirty="0">
                <a:latin typeface="Arial (Body)"/>
              </a:rPr>
              <a:t>	</a:t>
            </a:r>
          </a:p>
          <a:p>
            <a:pPr marL="533400" indent="-533400" eaLnBrk="1" hangingPunct="1">
              <a:lnSpc>
                <a:spcPct val="90000"/>
              </a:lnSpc>
              <a:buClr>
                <a:schemeClr val="tx1"/>
              </a:buClr>
              <a:buSzPct val="66000"/>
              <a:buFont typeface="Wingdings" pitchFamily="2" charset="2"/>
              <a:buNone/>
            </a:pPr>
            <a:endParaRPr lang="en-US" sz="2000" i="1" dirty="0"/>
          </a:p>
        </p:txBody>
      </p:sp>
      <p:sp>
        <p:nvSpPr>
          <p:cNvPr id="283650" name="Rectangle 2"/>
          <p:cNvSpPr>
            <a:spLocks noGrp="1" noChangeArrowheads="1"/>
          </p:cNvSpPr>
          <p:nvPr>
            <p:ph type="title"/>
          </p:nvPr>
        </p:nvSpPr>
        <p:spPr>
          <a:xfrm>
            <a:off x="228600" y="457200"/>
            <a:ext cx="8458200" cy="990600"/>
          </a:xfrm>
        </p:spPr>
        <p:txBody>
          <a:bodyPr/>
          <a:lstStyle/>
          <a:p>
            <a:pPr eaLnBrk="1" fontAlgn="auto" hangingPunct="1">
              <a:spcAft>
                <a:spcPts val="0"/>
              </a:spcAft>
              <a:defRPr/>
            </a:pPr>
            <a:r>
              <a:rPr lang="en-US" dirty="0">
                <a:latin typeface="Arial" panose="020B0604020202020204" pitchFamily="34" charset="0"/>
                <a:cs typeface="Arial" panose="020B0604020202020204" pitchFamily="34" charset="0"/>
              </a:rPr>
              <a:t>TPFA Debt Issuance Process</a:t>
            </a:r>
            <a:endParaRPr lang="en-US" sz="2800" dirty="0">
              <a:latin typeface="Arial" panose="020B0604020202020204" pitchFamily="34" charset="0"/>
              <a:cs typeface="Arial" panose="020B0604020202020204" pitchFamily="34" charset="0"/>
            </a:endParaRPr>
          </a:p>
        </p:txBody>
      </p:sp>
      <p:sp>
        <p:nvSpPr>
          <p:cNvPr id="45060" name="Slide Number Placeholder 3"/>
          <p:cNvSpPr>
            <a:spLocks noGrp="1"/>
          </p:cNvSpPr>
          <p:nvPr>
            <p:ph type="sldNum" sz="quarter" idx="12"/>
          </p:nvPr>
        </p:nvSpPr>
        <p:spPr bwMode="auto">
          <a:xfrm>
            <a:off x="8647113" y="6408738"/>
            <a:ext cx="366712" cy="365125"/>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defPPr>
              <a:defRPr lang="en-US"/>
            </a:defPPr>
            <a:lvl1pPr algn="r" rtl="0" eaLnBrk="1" fontAlgn="base" latinLnBrk="0" hangingPunct="1">
              <a:spcBef>
                <a:spcPct val="0"/>
              </a:spcBef>
              <a:spcAft>
                <a:spcPct val="0"/>
              </a:spcAft>
              <a:defRPr kumimoji="0" sz="1000" b="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defRPr/>
            </a:pPr>
            <a:fld id="{152278B7-1B5C-4FF2-9C7B-C319B2048F76}" type="slidenum">
              <a:rPr lang="en-US" smtClean="0"/>
              <a:pPr>
                <a:defRPr/>
              </a:pPr>
              <a:t>53</a:t>
            </a:fld>
            <a:endParaRPr lang="en-US"/>
          </a:p>
        </p:txBody>
      </p:sp>
    </p:spTree>
  </p:cSld>
  <p:clrMapOvr>
    <a:masterClrMapping/>
  </p:clrMapOvr>
  <p:transition spd="med">
    <p:cu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74C9304F-CB8D-4923-ACA5-A7C56C0862B8}" type="slidenum">
              <a:rPr lang="en-US" smtClean="0"/>
              <a:pPr/>
              <a:t>54</a:t>
            </a:fld>
            <a:endParaRPr lang="en-US" dirty="0"/>
          </a:p>
        </p:txBody>
      </p:sp>
      <p:sp>
        <p:nvSpPr>
          <p:cNvPr id="1069058" name="Rectangle 2"/>
          <p:cNvSpPr>
            <a:spLocks noGrp="1" noChangeArrowheads="1"/>
          </p:cNvSpPr>
          <p:nvPr>
            <p:ph type="title"/>
          </p:nvPr>
        </p:nvSpPr>
        <p:spPr>
          <a:xfrm>
            <a:off x="0" y="762000"/>
            <a:ext cx="9144000" cy="762000"/>
          </a:xfrm>
        </p:spPr>
        <p:txBody>
          <a:bodyPr/>
          <a:lstStyle/>
          <a:p>
            <a:pPr eaLnBrk="1" hangingPunct="1">
              <a:defRPr/>
            </a:pPr>
            <a:r>
              <a:rPr lang="en-US" dirty="0">
                <a:effectLst>
                  <a:glow rad="63500">
                    <a:schemeClr val="accent3">
                      <a:satMod val="175000"/>
                      <a:alpha val="40000"/>
                    </a:schemeClr>
                  </a:glow>
                  <a:outerShdw blurRad="38100" dist="38100" dir="2700000" algn="tl">
                    <a:srgbClr val="C0C0C0"/>
                  </a:outerShdw>
                </a:effectLst>
                <a:latin typeface="Arial" pitchFamily="34" charset="0"/>
                <a:cs typeface="Arial" pitchFamily="34" charset="0"/>
              </a:rPr>
              <a:t>Post Legislative Project Approval</a:t>
            </a:r>
          </a:p>
        </p:txBody>
      </p:sp>
      <p:grpSp>
        <p:nvGrpSpPr>
          <p:cNvPr id="28" name="Group 27">
            <a:extLst>
              <a:ext uri="{FF2B5EF4-FFF2-40B4-BE49-F238E27FC236}">
                <a16:creationId xmlns:a16="http://schemas.microsoft.com/office/drawing/2014/main" id="{71E97533-CF40-44F8-B6DF-008D1A73B2AB}"/>
              </a:ext>
            </a:extLst>
          </p:cNvPr>
          <p:cNvGrpSpPr/>
          <p:nvPr/>
        </p:nvGrpSpPr>
        <p:grpSpPr>
          <a:xfrm>
            <a:off x="478264" y="2334536"/>
            <a:ext cx="7774785" cy="2258657"/>
            <a:chOff x="550232" y="2708187"/>
            <a:chExt cx="7774785" cy="2313717"/>
          </a:xfrm>
        </p:grpSpPr>
        <p:sp>
          <p:nvSpPr>
            <p:cNvPr id="4" name="Arrow: Notched Right 3">
              <a:extLst>
                <a:ext uri="{FF2B5EF4-FFF2-40B4-BE49-F238E27FC236}">
                  <a16:creationId xmlns:a16="http://schemas.microsoft.com/office/drawing/2014/main" id="{2B8C1F0D-1E04-4010-A33F-6812E176E494}"/>
                </a:ext>
              </a:extLst>
            </p:cNvPr>
            <p:cNvSpPr/>
            <p:nvPr/>
          </p:nvSpPr>
          <p:spPr>
            <a:xfrm>
              <a:off x="556592" y="3586674"/>
              <a:ext cx="6631388" cy="419791"/>
            </a:xfrm>
            <a:prstGeom prst="notchedRightArrow">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0800000" scaled="1"/>
                <a:tileRect/>
              </a:gradFill>
            </a:ln>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5" name="Freeform: Shape 4">
              <a:extLst>
                <a:ext uri="{FF2B5EF4-FFF2-40B4-BE49-F238E27FC236}">
                  <a16:creationId xmlns:a16="http://schemas.microsoft.com/office/drawing/2014/main" id="{C8AE031F-4DB9-4736-8619-AFE9F341D233}"/>
                </a:ext>
              </a:extLst>
            </p:cNvPr>
            <p:cNvSpPr/>
            <p:nvPr/>
          </p:nvSpPr>
          <p:spPr>
            <a:xfrm>
              <a:off x="550232" y="2708187"/>
              <a:ext cx="1097277" cy="761999"/>
            </a:xfrm>
            <a:custGeom>
              <a:avLst/>
              <a:gdLst>
                <a:gd name="connsiteX0" fmla="*/ 0 w 1095881"/>
                <a:gd name="connsiteY0" fmla="*/ 0 h 1649214"/>
                <a:gd name="connsiteX1" fmla="*/ 1095881 w 1095881"/>
                <a:gd name="connsiteY1" fmla="*/ 0 h 1649214"/>
                <a:gd name="connsiteX2" fmla="*/ 1095881 w 1095881"/>
                <a:gd name="connsiteY2" fmla="*/ 1649214 h 1649214"/>
                <a:gd name="connsiteX3" fmla="*/ 0 w 1095881"/>
                <a:gd name="connsiteY3" fmla="*/ 1649214 h 1649214"/>
                <a:gd name="connsiteX4" fmla="*/ 0 w 1095881"/>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5881" h="1649214">
                  <a:moveTo>
                    <a:pt x="0" y="0"/>
                  </a:moveTo>
                  <a:lnTo>
                    <a:pt x="1095881" y="0"/>
                  </a:lnTo>
                  <a:lnTo>
                    <a:pt x="1095881"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kern="1200" dirty="0">
                  <a:effectLst/>
                </a:rPr>
                <a:t>Request</a:t>
              </a:r>
              <a:r>
                <a:rPr lang="en-US" sz="1400" kern="1200" dirty="0">
                  <a:effectLst/>
                </a:rPr>
                <a:t> for </a:t>
              </a:r>
              <a:r>
                <a:rPr lang="en-US" sz="1600" kern="1200" dirty="0">
                  <a:effectLst/>
                </a:rPr>
                <a:t>Financing</a:t>
              </a:r>
              <a:endParaRPr lang="en-US" sz="1400" kern="1200" dirty="0">
                <a:effectLst/>
              </a:endParaRPr>
            </a:p>
          </p:txBody>
        </p:sp>
        <p:sp>
          <p:nvSpPr>
            <p:cNvPr id="6" name="Oval 5">
              <a:extLst>
                <a:ext uri="{FF2B5EF4-FFF2-40B4-BE49-F238E27FC236}">
                  <a16:creationId xmlns:a16="http://schemas.microsoft.com/office/drawing/2014/main" id="{26961F49-277E-489B-A4F8-9757F622E778}"/>
                </a:ext>
              </a:extLst>
            </p:cNvPr>
            <p:cNvSpPr/>
            <p:nvPr/>
          </p:nvSpPr>
          <p:spPr>
            <a:xfrm>
              <a:off x="1020229" y="3538880"/>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7" name="Freeform: Shape 6">
              <a:extLst>
                <a:ext uri="{FF2B5EF4-FFF2-40B4-BE49-F238E27FC236}">
                  <a16:creationId xmlns:a16="http://schemas.microsoft.com/office/drawing/2014/main" id="{16D5FCA1-1F91-4AC7-A916-E28950D10BC7}"/>
                </a:ext>
              </a:extLst>
            </p:cNvPr>
            <p:cNvSpPr/>
            <p:nvPr/>
          </p:nvSpPr>
          <p:spPr>
            <a:xfrm>
              <a:off x="1094865" y="4258753"/>
              <a:ext cx="1473210" cy="553619"/>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kern="1200" dirty="0">
                  <a:effectLst/>
                </a:rPr>
                <a:t>TPFA Board Approval</a:t>
              </a:r>
            </a:p>
          </p:txBody>
        </p:sp>
        <p:sp>
          <p:nvSpPr>
            <p:cNvPr id="8" name="Oval 7">
              <a:extLst>
                <a:ext uri="{FF2B5EF4-FFF2-40B4-BE49-F238E27FC236}">
                  <a16:creationId xmlns:a16="http://schemas.microsoft.com/office/drawing/2014/main" id="{3FD0E91E-C133-400B-B05E-E756F9C4085F}"/>
                </a:ext>
              </a:extLst>
            </p:cNvPr>
            <p:cNvSpPr/>
            <p:nvPr/>
          </p:nvSpPr>
          <p:spPr>
            <a:xfrm>
              <a:off x="1612272" y="3868830"/>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3" name="Freeform: Shape 12">
              <a:extLst>
                <a:ext uri="{FF2B5EF4-FFF2-40B4-BE49-F238E27FC236}">
                  <a16:creationId xmlns:a16="http://schemas.microsoft.com/office/drawing/2014/main" id="{56464D88-1D29-46C9-B6CC-DFA9CA293AEC}"/>
                </a:ext>
              </a:extLst>
            </p:cNvPr>
            <p:cNvSpPr/>
            <p:nvPr/>
          </p:nvSpPr>
          <p:spPr>
            <a:xfrm>
              <a:off x="2248890" y="2708188"/>
              <a:ext cx="1235753" cy="640080"/>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kern="1200" dirty="0">
                  <a:effectLst/>
                </a:rPr>
                <a:t>Document</a:t>
              </a:r>
              <a:r>
                <a:rPr lang="en-US" sz="1400" kern="1200" dirty="0">
                  <a:effectLst/>
                </a:rPr>
                <a:t> </a:t>
              </a:r>
              <a:r>
                <a:rPr lang="en-US" sz="1600" kern="1200" dirty="0">
                  <a:effectLst/>
                </a:rPr>
                <a:t>Preparation</a:t>
              </a:r>
              <a:endParaRPr lang="en-US" sz="1400" kern="1200" dirty="0">
                <a:effectLst/>
              </a:endParaRPr>
            </a:p>
          </p:txBody>
        </p:sp>
        <p:sp>
          <p:nvSpPr>
            <p:cNvPr id="14" name="Oval 13">
              <a:extLst>
                <a:ext uri="{FF2B5EF4-FFF2-40B4-BE49-F238E27FC236}">
                  <a16:creationId xmlns:a16="http://schemas.microsoft.com/office/drawing/2014/main" id="{C7EF22E4-BEC1-45EA-BF8D-BC33A1C9CD0A}"/>
                </a:ext>
              </a:extLst>
            </p:cNvPr>
            <p:cNvSpPr/>
            <p:nvPr/>
          </p:nvSpPr>
          <p:spPr>
            <a:xfrm>
              <a:off x="2699558" y="3547944"/>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5" name="Freeform: Shape 14">
              <a:extLst>
                <a:ext uri="{FF2B5EF4-FFF2-40B4-BE49-F238E27FC236}">
                  <a16:creationId xmlns:a16="http://schemas.microsoft.com/office/drawing/2014/main" id="{5169CF49-A5DE-49BE-8661-25DCDDA2E2C2}"/>
                </a:ext>
              </a:extLst>
            </p:cNvPr>
            <p:cNvSpPr/>
            <p:nvPr/>
          </p:nvSpPr>
          <p:spPr>
            <a:xfrm>
              <a:off x="2868577" y="4244871"/>
              <a:ext cx="1457817" cy="777033"/>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kern="1200" dirty="0">
                  <a:effectLst/>
                </a:rPr>
                <a:t>Bond Review Board Approval</a:t>
              </a:r>
            </a:p>
          </p:txBody>
        </p:sp>
        <p:sp>
          <p:nvSpPr>
            <p:cNvPr id="17" name="Freeform: Shape 16">
              <a:extLst>
                <a:ext uri="{FF2B5EF4-FFF2-40B4-BE49-F238E27FC236}">
                  <a16:creationId xmlns:a16="http://schemas.microsoft.com/office/drawing/2014/main" id="{35F42C5C-17EB-473E-AE01-4A8185ACDBEC}"/>
                </a:ext>
              </a:extLst>
            </p:cNvPr>
            <p:cNvSpPr/>
            <p:nvPr/>
          </p:nvSpPr>
          <p:spPr>
            <a:xfrm>
              <a:off x="3855620" y="2708188"/>
              <a:ext cx="1191493" cy="587467"/>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kern="1200" dirty="0">
                  <a:effectLst/>
                </a:rPr>
                <a:t>Bond Sale</a:t>
              </a:r>
            </a:p>
          </p:txBody>
        </p:sp>
        <p:sp>
          <p:nvSpPr>
            <p:cNvPr id="19" name="Freeform: Shape 18">
              <a:extLst>
                <a:ext uri="{FF2B5EF4-FFF2-40B4-BE49-F238E27FC236}">
                  <a16:creationId xmlns:a16="http://schemas.microsoft.com/office/drawing/2014/main" id="{2FE5488D-58C2-45C2-BAF8-A669A1B2CBCE}"/>
                </a:ext>
              </a:extLst>
            </p:cNvPr>
            <p:cNvSpPr/>
            <p:nvPr/>
          </p:nvSpPr>
          <p:spPr>
            <a:xfrm>
              <a:off x="4626896" y="4242597"/>
              <a:ext cx="1710445" cy="779307"/>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kern="1200" dirty="0">
                  <a:effectLst/>
                </a:rPr>
                <a:t>Attorney General Approval</a:t>
              </a:r>
            </a:p>
          </p:txBody>
        </p:sp>
        <p:sp>
          <p:nvSpPr>
            <p:cNvPr id="21" name="Freeform: Shape 20">
              <a:extLst>
                <a:ext uri="{FF2B5EF4-FFF2-40B4-BE49-F238E27FC236}">
                  <a16:creationId xmlns:a16="http://schemas.microsoft.com/office/drawing/2014/main" id="{E7F539D7-FFDE-487E-BDCA-64BC6EA9747D}"/>
                </a:ext>
              </a:extLst>
            </p:cNvPr>
            <p:cNvSpPr/>
            <p:nvPr/>
          </p:nvSpPr>
          <p:spPr>
            <a:xfrm>
              <a:off x="5761243" y="2708188"/>
              <a:ext cx="1097280" cy="375564"/>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a:ln w="6350">
              <a:solidFill>
                <a:schemeClr val="tx1">
                  <a:lumMod val="50000"/>
                  <a:lumOff val="50000"/>
                </a:schemeClr>
              </a:solid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kern="1200" dirty="0">
                  <a:effectLst/>
                </a:rPr>
                <a:t>Closing</a:t>
              </a:r>
            </a:p>
          </p:txBody>
        </p:sp>
        <p:sp>
          <p:nvSpPr>
            <p:cNvPr id="23" name="Freeform: Shape 22">
              <a:extLst>
                <a:ext uri="{FF2B5EF4-FFF2-40B4-BE49-F238E27FC236}">
                  <a16:creationId xmlns:a16="http://schemas.microsoft.com/office/drawing/2014/main" id="{385E9631-576E-4F36-ADDE-8145D71D3C12}"/>
                </a:ext>
              </a:extLst>
            </p:cNvPr>
            <p:cNvSpPr/>
            <p:nvPr/>
          </p:nvSpPr>
          <p:spPr>
            <a:xfrm>
              <a:off x="7187981" y="3547944"/>
              <a:ext cx="1137036" cy="497245"/>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600" b="1" kern="1200" dirty="0">
                  <a:effectLst/>
                </a:rPr>
                <a:t>Project Funding</a:t>
              </a:r>
            </a:p>
          </p:txBody>
        </p:sp>
        <p:sp>
          <p:nvSpPr>
            <p:cNvPr id="25" name="Freeform: Shape 24">
              <a:extLst>
                <a:ext uri="{FF2B5EF4-FFF2-40B4-BE49-F238E27FC236}">
                  <a16:creationId xmlns:a16="http://schemas.microsoft.com/office/drawing/2014/main" id="{6A35B4F7-F2FA-49C9-B366-29992DC2C50B}"/>
                </a:ext>
              </a:extLst>
            </p:cNvPr>
            <p:cNvSpPr/>
            <p:nvPr/>
          </p:nvSpPr>
          <p:spPr>
            <a:xfrm>
              <a:off x="6857027" y="2887020"/>
              <a:ext cx="702984" cy="497245"/>
            </a:xfrm>
            <a:custGeom>
              <a:avLst/>
              <a:gdLst>
                <a:gd name="connsiteX0" fmla="*/ 0 w 702984"/>
                <a:gd name="connsiteY0" fmla="*/ 0 h 1649214"/>
                <a:gd name="connsiteX1" fmla="*/ 702984 w 702984"/>
                <a:gd name="connsiteY1" fmla="*/ 0 h 1649214"/>
                <a:gd name="connsiteX2" fmla="*/ 702984 w 702984"/>
                <a:gd name="connsiteY2" fmla="*/ 1649214 h 1649214"/>
                <a:gd name="connsiteX3" fmla="*/ 0 w 702984"/>
                <a:gd name="connsiteY3" fmla="*/ 1649214 h 1649214"/>
                <a:gd name="connsiteX4" fmla="*/ 0 w 702984"/>
                <a:gd name="connsiteY4" fmla="*/ 0 h 1649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984" h="1649214">
                  <a:moveTo>
                    <a:pt x="0" y="0"/>
                  </a:moveTo>
                  <a:lnTo>
                    <a:pt x="702984" y="0"/>
                  </a:lnTo>
                  <a:lnTo>
                    <a:pt x="702984" y="1649214"/>
                  </a:lnTo>
                  <a:lnTo>
                    <a:pt x="0" y="16492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26720" tIns="426720" rIns="426720" bIns="426720" numCol="1" spcCol="1270" anchor="b" anchorCtr="0">
              <a:noAutofit/>
            </a:bodyPr>
            <a:lstStyle/>
            <a:p>
              <a:pPr marL="0" lvl="0" indent="0" algn="ctr" defTabSz="2667000">
                <a:lnSpc>
                  <a:spcPct val="90000"/>
                </a:lnSpc>
                <a:spcBef>
                  <a:spcPct val="0"/>
                </a:spcBef>
                <a:spcAft>
                  <a:spcPct val="35000"/>
                </a:spcAft>
                <a:buNone/>
              </a:pPr>
              <a:endParaRPr lang="en-US" sz="6000" kern="1200"/>
            </a:p>
          </p:txBody>
        </p:sp>
        <p:sp>
          <p:nvSpPr>
            <p:cNvPr id="30" name="Oval 29">
              <a:extLst>
                <a:ext uri="{FF2B5EF4-FFF2-40B4-BE49-F238E27FC236}">
                  <a16:creationId xmlns:a16="http://schemas.microsoft.com/office/drawing/2014/main" id="{23051001-2F48-4DB5-AE71-90BAB116600D}"/>
                </a:ext>
              </a:extLst>
            </p:cNvPr>
            <p:cNvSpPr/>
            <p:nvPr/>
          </p:nvSpPr>
          <p:spPr>
            <a:xfrm>
              <a:off x="3488858" y="3868830"/>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31" name="Oval 30">
              <a:extLst>
                <a:ext uri="{FF2B5EF4-FFF2-40B4-BE49-F238E27FC236}">
                  <a16:creationId xmlns:a16="http://schemas.microsoft.com/office/drawing/2014/main" id="{63210E5C-6E77-4B05-B8B2-B1BF7D8945A4}"/>
                </a:ext>
              </a:extLst>
            </p:cNvPr>
            <p:cNvSpPr/>
            <p:nvPr/>
          </p:nvSpPr>
          <p:spPr>
            <a:xfrm>
              <a:off x="4326402" y="3547943"/>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3777C493-0A48-450D-97F8-1121DAF06ABF}"/>
                </a:ext>
              </a:extLst>
            </p:cNvPr>
            <p:cNvSpPr/>
            <p:nvPr/>
          </p:nvSpPr>
          <p:spPr>
            <a:xfrm>
              <a:off x="5302356" y="3887483"/>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33" name="Oval 32">
              <a:extLst>
                <a:ext uri="{FF2B5EF4-FFF2-40B4-BE49-F238E27FC236}">
                  <a16:creationId xmlns:a16="http://schemas.microsoft.com/office/drawing/2014/main" id="{8C042CD2-7F5A-43B2-9298-07D9AFCA960A}"/>
                </a:ext>
              </a:extLst>
            </p:cNvPr>
            <p:cNvSpPr/>
            <p:nvPr/>
          </p:nvSpPr>
          <p:spPr>
            <a:xfrm>
              <a:off x="6257047" y="3554823"/>
              <a:ext cx="169019" cy="169019"/>
            </a:xfrm>
            <a:prstGeom prst="ellipse">
              <a:avLst/>
            </a:prstGeom>
            <a:solidFill>
              <a:schemeClr val="accent5">
                <a:lumMod val="75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grpSp>
      <p:sp>
        <p:nvSpPr>
          <p:cNvPr id="27" name="TextBox 26">
            <a:extLst>
              <a:ext uri="{FF2B5EF4-FFF2-40B4-BE49-F238E27FC236}">
                <a16:creationId xmlns:a16="http://schemas.microsoft.com/office/drawing/2014/main" id="{FC8856EE-1443-49B9-AA53-2C3E2E22522A}"/>
              </a:ext>
            </a:extLst>
          </p:cNvPr>
          <p:cNvSpPr txBox="1"/>
          <p:nvPr/>
        </p:nvSpPr>
        <p:spPr>
          <a:xfrm>
            <a:off x="579501" y="4951065"/>
            <a:ext cx="7984395" cy="1015663"/>
          </a:xfrm>
          <a:prstGeom prst="rect">
            <a:avLst/>
          </a:prstGeom>
          <a:noFill/>
        </p:spPr>
        <p:txBody>
          <a:bodyPr wrap="square" rtlCol="0">
            <a:spAutoFit/>
          </a:bodyPr>
          <a:lstStyle/>
          <a:p>
            <a:pPr algn="just"/>
            <a:r>
              <a:rPr lang="en-US" sz="2000" dirty="0">
                <a:effectLst/>
                <a:latin typeface="Arial (Body)"/>
              </a:rPr>
              <a:t>The issuance process from beginning to end generally takes 120-150 days but can be longer depending on the scope and complexity of the project, revenue source, or other factors.</a:t>
            </a:r>
          </a:p>
        </p:txBody>
      </p:sp>
      <p:cxnSp>
        <p:nvCxnSpPr>
          <p:cNvPr id="28672" name="Straight Connector 28671">
            <a:extLst>
              <a:ext uri="{FF2B5EF4-FFF2-40B4-BE49-F238E27FC236}">
                <a16:creationId xmlns:a16="http://schemas.microsoft.com/office/drawing/2014/main" id="{8E7FC58D-B166-40E0-8C1C-1C6F1BF0CC1C}"/>
              </a:ext>
            </a:extLst>
          </p:cNvPr>
          <p:cNvCxnSpPr>
            <a:cxnSpLocks/>
            <a:stCxn id="31" idx="0"/>
          </p:cNvCxnSpPr>
          <p:nvPr/>
        </p:nvCxnSpPr>
        <p:spPr bwMode="auto">
          <a:xfrm flipV="1">
            <a:off x="4338944" y="2922003"/>
            <a:ext cx="0" cy="232305"/>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64" name="Straight Connector 63">
            <a:extLst>
              <a:ext uri="{FF2B5EF4-FFF2-40B4-BE49-F238E27FC236}">
                <a16:creationId xmlns:a16="http://schemas.microsoft.com/office/drawing/2014/main" id="{08AB7420-67E2-4781-ABF3-E72E27900A64}"/>
              </a:ext>
            </a:extLst>
          </p:cNvPr>
          <p:cNvCxnSpPr>
            <a:cxnSpLocks/>
            <a:stCxn id="33" idx="0"/>
          </p:cNvCxnSpPr>
          <p:nvPr/>
        </p:nvCxnSpPr>
        <p:spPr bwMode="auto">
          <a:xfrm flipH="1" flipV="1">
            <a:off x="6265376" y="2707479"/>
            <a:ext cx="4213" cy="453545"/>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0" name="Straight Connector 69">
            <a:extLst>
              <a:ext uri="{FF2B5EF4-FFF2-40B4-BE49-F238E27FC236}">
                <a16:creationId xmlns:a16="http://schemas.microsoft.com/office/drawing/2014/main" id="{E8C5C7A9-581A-4ED9-A747-02A49775559F}"/>
              </a:ext>
            </a:extLst>
          </p:cNvPr>
          <p:cNvCxnSpPr>
            <a:cxnSpLocks/>
          </p:cNvCxnSpPr>
          <p:nvPr/>
        </p:nvCxnSpPr>
        <p:spPr bwMode="auto">
          <a:xfrm flipV="1">
            <a:off x="2721565" y="2974616"/>
            <a:ext cx="0" cy="220046"/>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4" name="Straight Connector 73">
            <a:extLst>
              <a:ext uri="{FF2B5EF4-FFF2-40B4-BE49-F238E27FC236}">
                <a16:creationId xmlns:a16="http://schemas.microsoft.com/office/drawing/2014/main" id="{370C4068-5BDD-4BEE-8652-44941B5D4A7D}"/>
              </a:ext>
            </a:extLst>
          </p:cNvPr>
          <p:cNvCxnSpPr>
            <a:cxnSpLocks/>
            <a:endCxn id="6" idx="0"/>
          </p:cNvCxnSpPr>
          <p:nvPr/>
        </p:nvCxnSpPr>
        <p:spPr bwMode="auto">
          <a:xfrm>
            <a:off x="1032771" y="3096534"/>
            <a:ext cx="0" cy="48927"/>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5" name="Straight Connector 74">
            <a:extLst>
              <a:ext uri="{FF2B5EF4-FFF2-40B4-BE49-F238E27FC236}">
                <a16:creationId xmlns:a16="http://schemas.microsoft.com/office/drawing/2014/main" id="{96E190CB-5AE1-477A-80DB-1DA0C1CFE562}"/>
              </a:ext>
            </a:extLst>
          </p:cNvPr>
          <p:cNvCxnSpPr>
            <a:cxnSpLocks/>
            <a:endCxn id="8" idx="4"/>
          </p:cNvCxnSpPr>
          <p:nvPr/>
        </p:nvCxnSpPr>
        <p:spPr bwMode="auto">
          <a:xfrm flipV="1">
            <a:off x="1624814" y="3632556"/>
            <a:ext cx="0" cy="199875"/>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6" name="Straight Connector 75">
            <a:extLst>
              <a:ext uri="{FF2B5EF4-FFF2-40B4-BE49-F238E27FC236}">
                <a16:creationId xmlns:a16="http://schemas.microsoft.com/office/drawing/2014/main" id="{9FDD7213-80C7-4397-80C4-74C82240C86A}"/>
              </a:ext>
            </a:extLst>
          </p:cNvPr>
          <p:cNvCxnSpPr>
            <a:cxnSpLocks/>
            <a:endCxn id="30" idx="4"/>
          </p:cNvCxnSpPr>
          <p:nvPr/>
        </p:nvCxnSpPr>
        <p:spPr bwMode="auto">
          <a:xfrm flipV="1">
            <a:off x="3499399" y="3632556"/>
            <a:ext cx="2001" cy="215647"/>
          </a:xfrm>
          <a:prstGeom prst="line">
            <a:avLst/>
          </a:prstGeom>
          <a:solidFill>
            <a:schemeClr val="accent1"/>
          </a:solidFill>
          <a:ln w="9525" cap="flat" cmpd="sng" algn="ctr">
            <a:solidFill>
              <a:schemeClr val="tx1"/>
            </a:solidFill>
            <a:prstDash val="solid"/>
            <a:round/>
            <a:headEnd type="none" w="sm" len="sm"/>
            <a:tailEnd type="none" w="sm" len="sm"/>
          </a:ln>
          <a:effectLst/>
        </p:spPr>
      </p:cxnSp>
      <p:cxnSp>
        <p:nvCxnSpPr>
          <p:cNvPr id="79" name="Straight Connector 78">
            <a:extLst>
              <a:ext uri="{FF2B5EF4-FFF2-40B4-BE49-F238E27FC236}">
                <a16:creationId xmlns:a16="http://schemas.microsoft.com/office/drawing/2014/main" id="{A3ED21BB-69E6-4289-945C-591966F776E5}"/>
              </a:ext>
            </a:extLst>
          </p:cNvPr>
          <p:cNvCxnSpPr>
            <a:cxnSpLocks/>
            <a:endCxn id="32" idx="4"/>
          </p:cNvCxnSpPr>
          <p:nvPr/>
        </p:nvCxnSpPr>
        <p:spPr bwMode="auto">
          <a:xfrm flipH="1" flipV="1">
            <a:off x="5314898" y="3650765"/>
            <a:ext cx="1774" cy="197438"/>
          </a:xfrm>
          <a:prstGeom prst="line">
            <a:avLst/>
          </a:prstGeom>
          <a:solidFill>
            <a:schemeClr val="accent1"/>
          </a:solidFill>
          <a:ln w="9525" cap="flat" cmpd="sng" algn="ctr">
            <a:solidFill>
              <a:schemeClr val="tx1"/>
            </a:solidFill>
            <a:prstDash val="solid"/>
            <a:round/>
            <a:headEnd type="none" w="sm" len="sm"/>
            <a:tailEnd type="none" w="sm" len="sm"/>
          </a:ln>
          <a:effectLst/>
        </p:spPr>
      </p:cxnSp>
    </p:spTree>
    <p:extLst>
      <p:ext uri="{BB962C8B-B14F-4D97-AF65-F5344CB8AC3E}">
        <p14:creationId xmlns:p14="http://schemas.microsoft.com/office/powerpoint/2010/main" val="418475233"/>
      </p:ext>
    </p:extLst>
  </p:cSld>
  <p:clrMapOvr>
    <a:masterClrMapping/>
  </p:clrMapOvr>
  <p:transition spd="med">
    <p:cu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E03B9-9062-D6BD-C159-B9D0C5DCD64E}"/>
              </a:ext>
            </a:extLst>
          </p:cNvPr>
          <p:cNvSpPr>
            <a:spLocks noGrp="1"/>
          </p:cNvSpPr>
          <p:nvPr>
            <p:ph type="title"/>
          </p:nvPr>
        </p:nvSpPr>
        <p:spPr/>
        <p:txBody>
          <a:bodyPr/>
          <a:lstStyle/>
          <a:p>
            <a:r>
              <a:rPr lang="en-US" dirty="0"/>
              <a:t>VI. Conclusion</a:t>
            </a:r>
          </a:p>
        </p:txBody>
      </p:sp>
      <p:sp>
        <p:nvSpPr>
          <p:cNvPr id="3" name="Content Placeholder 2">
            <a:extLst>
              <a:ext uri="{FF2B5EF4-FFF2-40B4-BE49-F238E27FC236}">
                <a16:creationId xmlns:a16="http://schemas.microsoft.com/office/drawing/2014/main" id="{D22C5FDC-9397-A74D-3706-3D013A324566}"/>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520CB927-1D47-E032-FDE0-E28C9FDAC006}"/>
              </a:ext>
            </a:extLst>
          </p:cNvPr>
          <p:cNvSpPr>
            <a:spLocks noGrp="1"/>
          </p:cNvSpPr>
          <p:nvPr>
            <p:ph type="sldNum" sz="quarter" idx="10"/>
          </p:nvPr>
        </p:nvSpPr>
        <p:spPr/>
        <p:txBody>
          <a:bodyPr/>
          <a:lstStyle/>
          <a:p>
            <a:pPr>
              <a:defRPr/>
            </a:pPr>
            <a:fld id="{44174204-8A5A-4378-BEE6-D44BEEDE0C2A}" type="slidenum">
              <a:rPr lang="en-US" smtClean="0"/>
              <a:pPr>
                <a:defRPr/>
              </a:pPr>
              <a:t>55</a:t>
            </a:fld>
            <a:endParaRPr lang="en-US" dirty="0"/>
          </a:p>
        </p:txBody>
      </p:sp>
    </p:spTree>
    <p:extLst>
      <p:ext uri="{BB962C8B-B14F-4D97-AF65-F5344CB8AC3E}">
        <p14:creationId xmlns:p14="http://schemas.microsoft.com/office/powerpoint/2010/main" val="2208573370"/>
      </p:ext>
    </p:extLst>
  </p:cSld>
  <p:clrMapOvr>
    <a:masterClrMapping/>
  </p:clrMapOvr>
  <p:transition spd="med">
    <p:cu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8AAC7-0DDF-4E37-8FFB-4DFFCC2E78B3}"/>
              </a:ext>
            </a:extLst>
          </p:cNvPr>
          <p:cNvSpPr>
            <a:spLocks noGrp="1"/>
          </p:cNvSpPr>
          <p:nvPr>
            <p:ph type="title"/>
          </p:nvPr>
        </p:nvSpPr>
        <p:spPr/>
        <p:txBody>
          <a:bodyPr/>
          <a:lstStyle/>
          <a:p>
            <a:r>
              <a:rPr lang="en-US" dirty="0"/>
              <a:t>Key Takeaways</a:t>
            </a:r>
          </a:p>
        </p:txBody>
      </p:sp>
      <p:sp>
        <p:nvSpPr>
          <p:cNvPr id="3" name="Content Placeholder 2">
            <a:extLst>
              <a:ext uri="{FF2B5EF4-FFF2-40B4-BE49-F238E27FC236}">
                <a16:creationId xmlns:a16="http://schemas.microsoft.com/office/drawing/2014/main" id="{E2377AA7-2291-4C44-A884-B0561FF4ABD1}"/>
              </a:ext>
            </a:extLst>
          </p:cNvPr>
          <p:cNvSpPr>
            <a:spLocks noGrp="1"/>
          </p:cNvSpPr>
          <p:nvPr>
            <p:ph idx="1"/>
          </p:nvPr>
        </p:nvSpPr>
        <p:spPr/>
        <p:txBody>
          <a:bodyPr/>
          <a:lstStyle/>
          <a:p>
            <a:pPr>
              <a:buSzPct val="100000"/>
            </a:pPr>
            <a:r>
              <a:rPr lang="en-US" sz="2400" dirty="0"/>
              <a:t>Capital Planning is key, the earlier the better.</a:t>
            </a:r>
          </a:p>
          <a:p>
            <a:pPr>
              <a:buSzPct val="100000"/>
            </a:pPr>
            <a:r>
              <a:rPr lang="en-US" sz="2400" dirty="0"/>
              <a:t>Capital projects can be funded with cash or debt.</a:t>
            </a:r>
          </a:p>
          <a:p>
            <a:pPr>
              <a:buSzPct val="100000"/>
            </a:pPr>
            <a:r>
              <a:rPr lang="en-US" sz="2400" dirty="0"/>
              <a:t>With financing, goals and projects can be accomplished sooner. </a:t>
            </a:r>
          </a:p>
          <a:p>
            <a:pPr>
              <a:buSzPct val="100000"/>
            </a:pPr>
            <a:r>
              <a:rPr lang="en-US" sz="2400" dirty="0">
                <a:latin typeface="Arial" panose="020B0604020202020204" pitchFamily="34" charset="0"/>
                <a:cs typeface="Arial" panose="020B0604020202020204" pitchFamily="34" charset="0"/>
              </a:rPr>
              <a:t>Match project costs with future project revenues and use.</a:t>
            </a:r>
          </a:p>
          <a:p>
            <a:pPr>
              <a:buSzPct val="100000"/>
            </a:pPr>
            <a:r>
              <a:rPr lang="en-US" sz="2400" dirty="0"/>
              <a:t>Work with TPFA before and after requesting and receiving debt authority.</a:t>
            </a:r>
          </a:p>
          <a:p>
            <a:pPr>
              <a:buClrTx/>
              <a:buSzPct val="100000"/>
            </a:pPr>
            <a:endParaRPr lang="en-US" sz="2400" b="0" dirty="0">
              <a:latin typeface="Arial" panose="020B0604020202020204" pitchFamily="34" charset="0"/>
              <a:cs typeface="Arial" panose="020B0604020202020204" pitchFamily="34" charset="0"/>
            </a:endParaRPr>
          </a:p>
          <a:p>
            <a:endParaRPr lang="en-US" b="0" dirty="0"/>
          </a:p>
        </p:txBody>
      </p:sp>
      <p:sp>
        <p:nvSpPr>
          <p:cNvPr id="4" name="Slide Number Placeholder 3">
            <a:extLst>
              <a:ext uri="{FF2B5EF4-FFF2-40B4-BE49-F238E27FC236}">
                <a16:creationId xmlns:a16="http://schemas.microsoft.com/office/drawing/2014/main" id="{035DB222-ADB8-4BA6-A6CA-5E3BAA98B6AF}"/>
              </a:ext>
            </a:extLst>
          </p:cNvPr>
          <p:cNvSpPr>
            <a:spLocks noGrp="1"/>
          </p:cNvSpPr>
          <p:nvPr>
            <p:ph type="sldNum" sz="quarter" idx="10"/>
          </p:nvPr>
        </p:nvSpPr>
        <p:spPr/>
        <p:txBody>
          <a:bodyPr/>
          <a:lstStyle/>
          <a:p>
            <a:pPr>
              <a:defRPr/>
            </a:pPr>
            <a:fld id="{44174204-8A5A-4378-BEE6-D44BEEDE0C2A}" type="slidenum">
              <a:rPr lang="en-US" smtClean="0"/>
              <a:pPr>
                <a:defRPr/>
              </a:pPr>
              <a:t>56</a:t>
            </a:fld>
            <a:endParaRPr lang="en-US"/>
          </a:p>
        </p:txBody>
      </p:sp>
    </p:spTree>
    <p:extLst>
      <p:ext uri="{BB962C8B-B14F-4D97-AF65-F5344CB8AC3E}">
        <p14:creationId xmlns:p14="http://schemas.microsoft.com/office/powerpoint/2010/main" val="2072751627"/>
      </p:ext>
    </p:extLst>
  </p:cSld>
  <p:clrMapOvr>
    <a:masterClrMapping/>
  </p:clrMapOvr>
  <p:transition spd="med">
    <p:cu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8AE16-5660-5159-37A1-F530789DBA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8F97D13-89C6-0639-5563-E3BBE1CF50B2}"/>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r>
              <a:rPr lang="en-US" dirty="0"/>
              <a:t>			Question?</a:t>
            </a:r>
          </a:p>
        </p:txBody>
      </p:sp>
      <p:sp>
        <p:nvSpPr>
          <p:cNvPr id="4" name="Slide Number Placeholder 3">
            <a:extLst>
              <a:ext uri="{FF2B5EF4-FFF2-40B4-BE49-F238E27FC236}">
                <a16:creationId xmlns:a16="http://schemas.microsoft.com/office/drawing/2014/main" id="{0E23A03C-62D2-82F9-4535-A3EBF6E16331}"/>
              </a:ext>
            </a:extLst>
          </p:cNvPr>
          <p:cNvSpPr>
            <a:spLocks noGrp="1"/>
          </p:cNvSpPr>
          <p:nvPr>
            <p:ph type="sldNum" sz="quarter" idx="10"/>
          </p:nvPr>
        </p:nvSpPr>
        <p:spPr/>
        <p:txBody>
          <a:bodyPr/>
          <a:lstStyle/>
          <a:p>
            <a:pPr>
              <a:defRPr/>
            </a:pPr>
            <a:fld id="{44174204-8A5A-4378-BEE6-D44BEEDE0C2A}" type="slidenum">
              <a:rPr lang="en-US" smtClean="0"/>
              <a:pPr>
                <a:defRPr/>
              </a:pPr>
              <a:t>57</a:t>
            </a:fld>
            <a:endParaRPr lang="en-US" dirty="0"/>
          </a:p>
        </p:txBody>
      </p:sp>
    </p:spTree>
    <p:extLst>
      <p:ext uri="{BB962C8B-B14F-4D97-AF65-F5344CB8AC3E}">
        <p14:creationId xmlns:p14="http://schemas.microsoft.com/office/powerpoint/2010/main" val="2176480009"/>
      </p:ext>
    </p:extLst>
  </p:cSld>
  <p:clrMapOvr>
    <a:masterClrMapping/>
  </p:clrMapOvr>
  <p:transition spd="med">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CCE71-BC93-BA15-E1BF-1FF33580FFF1}"/>
              </a:ext>
            </a:extLst>
          </p:cNvPr>
          <p:cNvSpPr>
            <a:spLocks noGrp="1"/>
          </p:cNvSpPr>
          <p:nvPr>
            <p:ph type="title"/>
          </p:nvPr>
        </p:nvSpPr>
        <p:spPr/>
        <p:txBody>
          <a:bodyPr/>
          <a:lstStyle/>
          <a:p>
            <a:r>
              <a:rPr lang="en-US" sz="3200" dirty="0"/>
              <a:t>Capital Budget Definitions and Restrictions</a:t>
            </a:r>
          </a:p>
        </p:txBody>
      </p:sp>
      <p:sp>
        <p:nvSpPr>
          <p:cNvPr id="3" name="Content Placeholder 2">
            <a:extLst>
              <a:ext uri="{FF2B5EF4-FFF2-40B4-BE49-F238E27FC236}">
                <a16:creationId xmlns:a16="http://schemas.microsoft.com/office/drawing/2014/main" id="{A4405B03-A7D2-674E-80EE-ECEF54A6A329}"/>
              </a:ext>
            </a:extLst>
          </p:cNvPr>
          <p:cNvSpPr>
            <a:spLocks noGrp="1"/>
          </p:cNvSpPr>
          <p:nvPr>
            <p:ph idx="1"/>
          </p:nvPr>
        </p:nvSpPr>
        <p:spPr/>
        <p:txBody>
          <a:bodyPr/>
          <a:lstStyle/>
          <a:p>
            <a:pPr lvl="1">
              <a:buClr>
                <a:schemeClr val="accent1"/>
              </a:buClr>
              <a:buSzPct val="150000"/>
              <a:buFont typeface="Arial" panose="020B0604020202020204" pitchFamily="34" charset="0"/>
              <a:buChar char="•"/>
            </a:pPr>
            <a:r>
              <a:rPr lang="en-US" dirty="0"/>
              <a:t>Legislative Appropriations Request Instructions issued by LBB and OOG</a:t>
            </a:r>
          </a:p>
          <a:p>
            <a:pPr lvl="1">
              <a:buClr>
                <a:schemeClr val="accent1"/>
              </a:buClr>
              <a:buSzPct val="150000"/>
              <a:buFont typeface="Arial" panose="020B0604020202020204" pitchFamily="34" charset="0"/>
              <a:buChar char="•"/>
            </a:pPr>
            <a:endParaRPr lang="en-US" dirty="0"/>
          </a:p>
          <a:p>
            <a:pPr lvl="1">
              <a:buClr>
                <a:schemeClr val="accent1"/>
              </a:buClr>
              <a:buSzPct val="150000"/>
              <a:buFont typeface="Arial" panose="020B0604020202020204" pitchFamily="34" charset="0"/>
              <a:buChar char="•"/>
            </a:pPr>
            <a:r>
              <a:rPr lang="en-US" dirty="0"/>
              <a:t>General Appropriations Act</a:t>
            </a:r>
          </a:p>
          <a:p>
            <a:pPr lvl="2">
              <a:buClrTx/>
              <a:buFont typeface="Courier New" panose="02070309020205020404" pitchFamily="49" charset="0"/>
              <a:buChar char="o"/>
            </a:pPr>
            <a:r>
              <a:rPr lang="en-US" b="0" dirty="0"/>
              <a:t>Article IX, Sec. 14.03. Transfers – Capital Budget</a:t>
            </a:r>
          </a:p>
          <a:p>
            <a:pPr lvl="2">
              <a:buClrTx/>
              <a:buFont typeface="Courier New" panose="02070309020205020404" pitchFamily="49" charset="0"/>
              <a:buChar char="o"/>
            </a:pPr>
            <a:r>
              <a:rPr lang="en-US" b="0" dirty="0"/>
              <a:t>Agency Specific Capital Budget Riders</a:t>
            </a:r>
          </a:p>
          <a:p>
            <a:pPr lvl="2">
              <a:buClrTx/>
              <a:buFont typeface="Courier New" panose="02070309020205020404" pitchFamily="49" charset="0"/>
              <a:buChar char="o"/>
            </a:pPr>
            <a:r>
              <a:rPr lang="en-US" b="0" dirty="0"/>
              <a:t>Other Statutory Authorizations and GAA Riders</a:t>
            </a:r>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endParaRPr lang="en-US" dirty="0"/>
          </a:p>
        </p:txBody>
      </p:sp>
      <p:sp>
        <p:nvSpPr>
          <p:cNvPr id="4" name="Slide Number Placeholder 3">
            <a:extLst>
              <a:ext uri="{FF2B5EF4-FFF2-40B4-BE49-F238E27FC236}">
                <a16:creationId xmlns:a16="http://schemas.microsoft.com/office/drawing/2014/main" id="{0B89EDC9-3920-E8B5-608F-CA141DF0F0EF}"/>
              </a:ext>
            </a:extLst>
          </p:cNvPr>
          <p:cNvSpPr>
            <a:spLocks noGrp="1"/>
          </p:cNvSpPr>
          <p:nvPr>
            <p:ph type="sldNum" sz="quarter" idx="10"/>
          </p:nvPr>
        </p:nvSpPr>
        <p:spPr/>
        <p:txBody>
          <a:bodyPr/>
          <a:lstStyle/>
          <a:p>
            <a:pPr>
              <a:defRPr/>
            </a:pPr>
            <a:fld id="{44174204-8A5A-4378-BEE6-D44BEEDE0C2A}" type="slidenum">
              <a:rPr lang="en-US" smtClean="0"/>
              <a:pPr>
                <a:defRPr/>
              </a:pPr>
              <a:t>6</a:t>
            </a:fld>
            <a:endParaRPr lang="en-US" dirty="0"/>
          </a:p>
        </p:txBody>
      </p:sp>
    </p:spTree>
    <p:extLst>
      <p:ext uri="{BB962C8B-B14F-4D97-AF65-F5344CB8AC3E}">
        <p14:creationId xmlns:p14="http://schemas.microsoft.com/office/powerpoint/2010/main" val="3237256081"/>
      </p:ext>
    </p:extLst>
  </p:cSld>
  <p:clrMapOvr>
    <a:masterClrMapping/>
  </p:clrMapOvr>
  <p:transition spd="med">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6AE8-7FB7-8402-9FA2-CE000A929559}"/>
              </a:ext>
            </a:extLst>
          </p:cNvPr>
          <p:cNvSpPr>
            <a:spLocks noGrp="1"/>
          </p:cNvSpPr>
          <p:nvPr>
            <p:ph type="title"/>
          </p:nvPr>
        </p:nvSpPr>
        <p:spPr/>
        <p:txBody>
          <a:bodyPr/>
          <a:lstStyle/>
          <a:p>
            <a:r>
              <a:rPr lang="en-US" dirty="0"/>
              <a:t>Sample Capital Projects</a:t>
            </a:r>
          </a:p>
        </p:txBody>
      </p:sp>
      <p:sp>
        <p:nvSpPr>
          <p:cNvPr id="3" name="Content Placeholder 2">
            <a:extLst>
              <a:ext uri="{FF2B5EF4-FFF2-40B4-BE49-F238E27FC236}">
                <a16:creationId xmlns:a16="http://schemas.microsoft.com/office/drawing/2014/main" id="{77E9EC4B-C70B-ECFB-FFE5-6F92BF2419BB}"/>
              </a:ext>
            </a:extLst>
          </p:cNvPr>
          <p:cNvSpPr>
            <a:spLocks noGrp="1"/>
          </p:cNvSpPr>
          <p:nvPr>
            <p:ph idx="1"/>
          </p:nvPr>
        </p:nvSpPr>
        <p:spPr/>
        <p:txBody>
          <a:bodyPr/>
          <a:lstStyle/>
          <a:p>
            <a:pPr>
              <a:lnSpc>
                <a:spcPct val="150000"/>
              </a:lnSpc>
              <a:spcBef>
                <a:spcPts val="0"/>
              </a:spcBef>
            </a:pPr>
            <a:r>
              <a:rPr lang="en-US" sz="2400" dirty="0"/>
              <a:t>State Health Laboratory</a:t>
            </a:r>
          </a:p>
          <a:p>
            <a:pPr>
              <a:lnSpc>
                <a:spcPct val="150000"/>
              </a:lnSpc>
              <a:spcBef>
                <a:spcPts val="0"/>
              </a:spcBef>
            </a:pPr>
            <a:r>
              <a:rPr lang="en-US" sz="2400" dirty="0"/>
              <a:t>Highways and Toll Roads</a:t>
            </a:r>
          </a:p>
          <a:p>
            <a:pPr>
              <a:lnSpc>
                <a:spcPct val="150000"/>
              </a:lnSpc>
              <a:spcBef>
                <a:spcPts val="0"/>
              </a:spcBef>
            </a:pPr>
            <a:r>
              <a:rPr lang="en-US" sz="2400" dirty="0"/>
              <a:t>State History Museum</a:t>
            </a:r>
          </a:p>
          <a:p>
            <a:pPr>
              <a:lnSpc>
                <a:spcPct val="150000"/>
              </a:lnSpc>
              <a:spcBef>
                <a:spcPts val="0"/>
              </a:spcBef>
            </a:pPr>
            <a:r>
              <a:rPr lang="en-US" sz="2400" dirty="0"/>
              <a:t>Higher Education Facilities </a:t>
            </a:r>
          </a:p>
          <a:p>
            <a:pPr lvl="1">
              <a:lnSpc>
                <a:spcPct val="150000"/>
              </a:lnSpc>
              <a:spcBef>
                <a:spcPts val="0"/>
              </a:spcBef>
              <a:buFont typeface="Courier New" panose="02070309020205020404" pitchFamily="49" charset="0"/>
              <a:buChar char="o"/>
            </a:pPr>
            <a:r>
              <a:rPr lang="en-US" sz="1800" dirty="0"/>
              <a:t>(Dormitories, Libraries and Laboratories)</a:t>
            </a:r>
          </a:p>
          <a:p>
            <a:pPr>
              <a:lnSpc>
                <a:spcPct val="150000"/>
              </a:lnSpc>
              <a:spcBef>
                <a:spcPts val="0"/>
              </a:spcBef>
            </a:pPr>
            <a:r>
              <a:rPr lang="en-US" sz="2400" dirty="0"/>
              <a:t>Capitol Complex Facilities </a:t>
            </a:r>
          </a:p>
          <a:p>
            <a:pPr>
              <a:lnSpc>
                <a:spcPct val="150000"/>
              </a:lnSpc>
              <a:spcBef>
                <a:spcPts val="0"/>
              </a:spcBef>
            </a:pPr>
            <a:r>
              <a:rPr lang="en-US" sz="2400" dirty="0"/>
              <a:t>Vehicle Fleets, IT Hardware and Other Equipment</a:t>
            </a:r>
          </a:p>
          <a:p>
            <a:endParaRPr lang="en-US" dirty="0"/>
          </a:p>
        </p:txBody>
      </p:sp>
      <p:sp>
        <p:nvSpPr>
          <p:cNvPr id="4" name="Slide Number Placeholder 3">
            <a:extLst>
              <a:ext uri="{FF2B5EF4-FFF2-40B4-BE49-F238E27FC236}">
                <a16:creationId xmlns:a16="http://schemas.microsoft.com/office/drawing/2014/main" id="{9B4AB10A-DA1F-D77E-8BF9-C70A7E4C21D8}"/>
              </a:ext>
            </a:extLst>
          </p:cNvPr>
          <p:cNvSpPr>
            <a:spLocks noGrp="1"/>
          </p:cNvSpPr>
          <p:nvPr>
            <p:ph type="sldNum" sz="quarter" idx="10"/>
          </p:nvPr>
        </p:nvSpPr>
        <p:spPr/>
        <p:txBody>
          <a:bodyPr/>
          <a:lstStyle/>
          <a:p>
            <a:pPr>
              <a:defRPr/>
            </a:pPr>
            <a:fld id="{44174204-8A5A-4378-BEE6-D44BEEDE0C2A}" type="slidenum">
              <a:rPr lang="en-US" smtClean="0"/>
              <a:pPr>
                <a:defRPr/>
              </a:pPr>
              <a:t>7</a:t>
            </a:fld>
            <a:endParaRPr lang="en-US" dirty="0"/>
          </a:p>
        </p:txBody>
      </p:sp>
    </p:spTree>
    <p:extLst>
      <p:ext uri="{BB962C8B-B14F-4D97-AF65-F5344CB8AC3E}">
        <p14:creationId xmlns:p14="http://schemas.microsoft.com/office/powerpoint/2010/main" val="977115530"/>
      </p:ext>
    </p:extLst>
  </p:cSld>
  <p:clrMapOvr>
    <a:masterClrMapping/>
  </p:clrMapOvr>
  <p:transition spd="med">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21DD3-7194-5347-40A9-081C244F18DE}"/>
              </a:ext>
            </a:extLst>
          </p:cNvPr>
          <p:cNvSpPr>
            <a:spLocks noGrp="1"/>
          </p:cNvSpPr>
          <p:nvPr>
            <p:ph type="title"/>
          </p:nvPr>
        </p:nvSpPr>
        <p:spPr/>
        <p:txBody>
          <a:bodyPr/>
          <a:lstStyle/>
          <a:p>
            <a:r>
              <a:rPr lang="en-US" dirty="0"/>
              <a:t>Funding Capital Projects</a:t>
            </a:r>
          </a:p>
        </p:txBody>
      </p:sp>
      <p:sp>
        <p:nvSpPr>
          <p:cNvPr id="3" name="Content Placeholder 2">
            <a:extLst>
              <a:ext uri="{FF2B5EF4-FFF2-40B4-BE49-F238E27FC236}">
                <a16:creationId xmlns:a16="http://schemas.microsoft.com/office/drawing/2014/main" id="{74203966-8C22-E4E5-4800-042ED28B8C27}"/>
              </a:ext>
            </a:extLst>
          </p:cNvPr>
          <p:cNvSpPr>
            <a:spLocks noGrp="1"/>
          </p:cNvSpPr>
          <p:nvPr>
            <p:ph idx="1"/>
          </p:nvPr>
        </p:nvSpPr>
        <p:spPr/>
        <p:txBody>
          <a:bodyPr/>
          <a:lstStyle/>
          <a:p>
            <a:pPr marL="0" indent="0">
              <a:buNone/>
            </a:pPr>
            <a:r>
              <a:rPr lang="en-US" dirty="0"/>
              <a:t>Capital Projects may be funded by:</a:t>
            </a:r>
          </a:p>
          <a:p>
            <a:pPr lvl="1">
              <a:buClr>
                <a:schemeClr val="accent1"/>
              </a:buClr>
              <a:buFont typeface="Arial" panose="020B0604020202020204" pitchFamily="34" charset="0"/>
              <a:buChar char="•"/>
            </a:pPr>
            <a:r>
              <a:rPr lang="en-US" sz="2400" b="0" dirty="0"/>
              <a:t>Cash (current appropriations)</a:t>
            </a:r>
          </a:p>
          <a:p>
            <a:pPr lvl="1">
              <a:buClr>
                <a:schemeClr val="accent1"/>
              </a:buClr>
              <a:buFont typeface="Arial" panose="020B0604020202020204" pitchFamily="34" charset="0"/>
              <a:buChar char="•"/>
            </a:pPr>
            <a:r>
              <a:rPr lang="en-US" sz="2400" b="0" dirty="0"/>
              <a:t>Debt (bond or other debt financing)</a:t>
            </a:r>
          </a:p>
          <a:p>
            <a:pPr lvl="1">
              <a:buClr>
                <a:schemeClr val="accent1"/>
              </a:buClr>
              <a:buFont typeface="Arial" panose="020B0604020202020204" pitchFamily="34" charset="0"/>
              <a:buChar char="•"/>
            </a:pPr>
            <a:r>
              <a:rPr lang="en-US" sz="2400" b="0" dirty="0"/>
              <a:t>Lease Purchase</a:t>
            </a:r>
          </a:p>
          <a:p>
            <a:pPr lvl="1">
              <a:buClr>
                <a:schemeClr val="accent1"/>
              </a:buClr>
              <a:buFont typeface="Arial" panose="020B0604020202020204" pitchFamily="34" charset="0"/>
              <a:buChar char="•"/>
            </a:pPr>
            <a:r>
              <a:rPr lang="en-US" sz="2400" b="0" dirty="0"/>
              <a:t>Public Private Partnerships</a:t>
            </a:r>
          </a:p>
        </p:txBody>
      </p:sp>
      <p:sp>
        <p:nvSpPr>
          <p:cNvPr id="4" name="Slide Number Placeholder 3">
            <a:extLst>
              <a:ext uri="{FF2B5EF4-FFF2-40B4-BE49-F238E27FC236}">
                <a16:creationId xmlns:a16="http://schemas.microsoft.com/office/drawing/2014/main" id="{CB350B6F-B486-B43A-898B-C47E50C34D47}"/>
              </a:ext>
            </a:extLst>
          </p:cNvPr>
          <p:cNvSpPr>
            <a:spLocks noGrp="1"/>
          </p:cNvSpPr>
          <p:nvPr>
            <p:ph type="sldNum" sz="quarter" idx="10"/>
          </p:nvPr>
        </p:nvSpPr>
        <p:spPr/>
        <p:txBody>
          <a:bodyPr/>
          <a:lstStyle/>
          <a:p>
            <a:pPr>
              <a:defRPr/>
            </a:pPr>
            <a:fld id="{44174204-8A5A-4378-BEE6-D44BEEDE0C2A}" type="slidenum">
              <a:rPr lang="en-US" smtClean="0"/>
              <a:pPr>
                <a:defRPr/>
              </a:pPr>
              <a:t>8</a:t>
            </a:fld>
            <a:endParaRPr lang="en-US" dirty="0"/>
          </a:p>
        </p:txBody>
      </p:sp>
    </p:spTree>
    <p:extLst>
      <p:ext uri="{BB962C8B-B14F-4D97-AF65-F5344CB8AC3E}">
        <p14:creationId xmlns:p14="http://schemas.microsoft.com/office/powerpoint/2010/main" val="1207509057"/>
      </p:ext>
    </p:extLst>
  </p:cSld>
  <p:clrMapOvr>
    <a:masterClrMapping/>
  </p:clrMapOvr>
  <p:transition spd="med">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1EFB4-297F-86D8-A103-AB47D92F29BC}"/>
              </a:ext>
            </a:extLst>
          </p:cNvPr>
          <p:cNvSpPr>
            <a:spLocks noGrp="1"/>
          </p:cNvSpPr>
          <p:nvPr>
            <p:ph type="title"/>
          </p:nvPr>
        </p:nvSpPr>
        <p:spPr/>
        <p:txBody>
          <a:bodyPr/>
          <a:lstStyle/>
          <a:p>
            <a:r>
              <a:rPr lang="en-US" dirty="0"/>
              <a:t>Authorization and Appropriation</a:t>
            </a:r>
          </a:p>
        </p:txBody>
      </p:sp>
      <p:sp>
        <p:nvSpPr>
          <p:cNvPr id="3" name="Content Placeholder 2">
            <a:extLst>
              <a:ext uri="{FF2B5EF4-FFF2-40B4-BE49-F238E27FC236}">
                <a16:creationId xmlns:a16="http://schemas.microsoft.com/office/drawing/2014/main" id="{AD1FC557-0AF2-EA49-5301-0C32A46C90DF}"/>
              </a:ext>
            </a:extLst>
          </p:cNvPr>
          <p:cNvSpPr>
            <a:spLocks noGrp="1"/>
          </p:cNvSpPr>
          <p:nvPr>
            <p:ph idx="1"/>
          </p:nvPr>
        </p:nvSpPr>
        <p:spPr/>
        <p:txBody>
          <a:bodyPr/>
          <a:lstStyle/>
          <a:p>
            <a:pPr marL="0" indent="0" algn="just">
              <a:buNone/>
            </a:pPr>
            <a:endParaRPr lang="en-US" sz="2400" dirty="0"/>
          </a:p>
          <a:p>
            <a:pPr marL="0" indent="0" algn="just">
              <a:buNone/>
            </a:pPr>
            <a:endParaRPr lang="en-US" sz="2400" dirty="0"/>
          </a:p>
          <a:p>
            <a:pPr marL="0" indent="0" algn="just">
              <a:buNone/>
            </a:pPr>
            <a:r>
              <a:rPr lang="en-US" sz="2400" dirty="0"/>
              <a:t>Capital Projects are authorized by the Legislature in General Law or in the General Appropriations Act.  Certain bond funded projects may also be authorized by Constitutional Amendment. </a:t>
            </a:r>
          </a:p>
          <a:p>
            <a:pPr marL="0" indent="0">
              <a:buNone/>
            </a:pPr>
            <a:endParaRPr lang="en-US" sz="2400" dirty="0"/>
          </a:p>
        </p:txBody>
      </p:sp>
      <p:sp>
        <p:nvSpPr>
          <p:cNvPr id="4" name="Slide Number Placeholder 3">
            <a:extLst>
              <a:ext uri="{FF2B5EF4-FFF2-40B4-BE49-F238E27FC236}">
                <a16:creationId xmlns:a16="http://schemas.microsoft.com/office/drawing/2014/main" id="{02BE6943-7611-9DE1-F392-A81764DA0E34}"/>
              </a:ext>
            </a:extLst>
          </p:cNvPr>
          <p:cNvSpPr>
            <a:spLocks noGrp="1"/>
          </p:cNvSpPr>
          <p:nvPr>
            <p:ph type="sldNum" sz="quarter" idx="10"/>
          </p:nvPr>
        </p:nvSpPr>
        <p:spPr/>
        <p:txBody>
          <a:bodyPr/>
          <a:lstStyle/>
          <a:p>
            <a:pPr>
              <a:defRPr/>
            </a:pPr>
            <a:fld id="{44174204-8A5A-4378-BEE6-D44BEEDE0C2A}" type="slidenum">
              <a:rPr lang="en-US" smtClean="0"/>
              <a:pPr>
                <a:defRPr/>
              </a:pPr>
              <a:t>9</a:t>
            </a:fld>
            <a:endParaRPr lang="en-US" dirty="0"/>
          </a:p>
        </p:txBody>
      </p:sp>
    </p:spTree>
    <p:extLst>
      <p:ext uri="{BB962C8B-B14F-4D97-AF65-F5344CB8AC3E}">
        <p14:creationId xmlns:p14="http://schemas.microsoft.com/office/powerpoint/2010/main" val="960624382"/>
      </p:ext>
    </p:extLst>
  </p:cSld>
  <p:clrMapOvr>
    <a:masterClrMapping/>
  </p:clrMapOvr>
  <p:transition spd="med">
    <p:cut/>
  </p:transition>
</p:sld>
</file>

<file path=ppt/theme/theme1.xml><?xml version="1.0" encoding="utf-8"?>
<a:theme xmlns:a="http://schemas.openxmlformats.org/drawingml/2006/main" name="1_Project Overview">
  <a:themeElements>
    <a:clrScheme name="">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fontScheme name="1_Project Overview">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600" b="0" i="0" u="none" strike="noStrike" cap="none" normalizeH="0" baseline="0" smtClean="0">
            <a:ln>
              <a:noFill/>
            </a:ln>
            <a:solidFill>
              <a:schemeClr val="tx1"/>
            </a:solidFill>
            <a:effectLst>
              <a:outerShdw blurRad="38100" dist="38100" dir="2700000" algn="tl">
                <a:srgbClr val="000000">
                  <a:alpha val="43137"/>
                </a:srgbClr>
              </a:outerShdw>
            </a:effectLst>
            <a:latin typeface="Times New Roman" pitchFamily="18" charset="0"/>
          </a:defRPr>
        </a:defPPr>
      </a:lstStyle>
    </a:lnDef>
  </a:objectDefaults>
  <a:extraClrSchemeLst>
    <a:extraClrScheme>
      <a:clrScheme name="1_Project Overview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1_Project Overview 2">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6EA880E68960448C0CBF865DCDFD1D" ma:contentTypeVersion="4" ma:contentTypeDescription="Create a new document." ma:contentTypeScope="" ma:versionID="fd9fe5293b5926e9b3f85ee882ddda20">
  <xsd:schema xmlns:xsd="http://www.w3.org/2001/XMLSchema" xmlns:xs="http://www.w3.org/2001/XMLSchema" xmlns:p="http://schemas.microsoft.com/office/2006/metadata/properties" xmlns:ns2="f255c5c7-39f4-4e1b-a414-c25990b5a80e" xmlns:ns3="2793ef5f-546f-40e7-ad45-7bb73c42e590" targetNamespace="http://schemas.microsoft.com/office/2006/metadata/properties" ma:root="true" ma:fieldsID="9ccec185bcb988b9df0ddebf08056bc8" ns2:_="" ns3:_="">
    <xsd:import namespace="f255c5c7-39f4-4e1b-a414-c25990b5a80e"/>
    <xsd:import namespace="2793ef5f-546f-40e7-ad45-7bb73c42e59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55c5c7-39f4-4e1b-a414-c25990b5a80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93ef5f-546f-40e7-ad45-7bb73c42e59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B9B3803-4ED5-418F-870C-5808C4CB2EA5}">
  <ds:schemaRefs>
    <ds:schemaRef ds:uri="2793ef5f-546f-40e7-ad45-7bb73c42e590"/>
    <ds:schemaRef ds:uri="f255c5c7-39f4-4e1b-a414-c25990b5a80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8CD8046-500D-4FC0-BDCB-C234194FFC9E}">
  <ds:schemaRefs>
    <ds:schemaRef ds:uri="http://schemas.microsoft.com/sharepoint/v3/contenttype/forms"/>
  </ds:schemaRefs>
</ds:datastoreItem>
</file>

<file path=customXml/itemProps3.xml><?xml version="1.0" encoding="utf-8"?>
<ds:datastoreItem xmlns:ds="http://schemas.openxmlformats.org/officeDocument/2006/customXml" ds:itemID="{8E82E18B-D957-4413-9A50-85091656EA94}">
  <ds:schemaRefs>
    <ds:schemaRef ds:uri="f255c5c7-39f4-4e1b-a414-c25990b5a80e"/>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2793ef5f-546f-40e7-ad45-7bb73c42e590"/>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C:\Documents and Settings\Administrator\My Documents\SFG\Jefferson County\Swaps Overview Book 120301 by JPM.ppt</Template>
  <TotalTime>27579</TotalTime>
  <Words>2792</Words>
  <Application>Microsoft Office PowerPoint</Application>
  <PresentationFormat>Letter Paper (8.5x11 in)</PresentationFormat>
  <Paragraphs>458</Paragraphs>
  <Slides>57</Slides>
  <Notes>33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57</vt:i4>
      </vt:variant>
    </vt:vector>
  </HeadingPairs>
  <TitlesOfParts>
    <vt:vector size="66" baseType="lpstr">
      <vt:lpstr>Arial</vt:lpstr>
      <vt:lpstr>Arial (Body)</vt:lpstr>
      <vt:lpstr>Courier New</vt:lpstr>
      <vt:lpstr>Tahoma</vt:lpstr>
      <vt:lpstr>Times New Roman</vt:lpstr>
      <vt:lpstr>Verdana</vt:lpstr>
      <vt:lpstr>Wingdings</vt:lpstr>
      <vt:lpstr>Wingdings 3</vt:lpstr>
      <vt:lpstr>1_Project Overview</vt:lpstr>
      <vt:lpstr>Texas Public Finance Authority Pre-Legislative Session Funding Capitol Projects</vt:lpstr>
      <vt:lpstr>Purpose of this Training</vt:lpstr>
      <vt:lpstr>Additional Training Resources</vt:lpstr>
      <vt:lpstr>I.  Capital Projects</vt:lpstr>
      <vt:lpstr>Capital Projects</vt:lpstr>
      <vt:lpstr>Capital Budget Definitions and Restrictions</vt:lpstr>
      <vt:lpstr>Sample Capital Projects</vt:lpstr>
      <vt:lpstr>Funding Capital Projects</vt:lpstr>
      <vt:lpstr>Authorization and Appropriation</vt:lpstr>
      <vt:lpstr>Authorization and Appropriation</vt:lpstr>
      <vt:lpstr>Planning a Capital Project</vt:lpstr>
      <vt:lpstr>Capital Projects and  Legislative Appropriations Request</vt:lpstr>
      <vt:lpstr>Capital Projects and  Legislative Appropriations Request</vt:lpstr>
      <vt:lpstr>Pre-planning for new bond authority</vt:lpstr>
      <vt:lpstr>II. Governmental Debt Financing</vt:lpstr>
      <vt:lpstr>Governmental Debt</vt:lpstr>
      <vt:lpstr>Funding Capital Projects with Debt</vt:lpstr>
      <vt:lpstr>Debt Issuance is a Discretionary Budget Management Tool</vt:lpstr>
      <vt:lpstr>III.  Debt Instruments</vt:lpstr>
      <vt:lpstr>Debt Instruments</vt:lpstr>
      <vt:lpstr>PowerPoint Presentation</vt:lpstr>
      <vt:lpstr>Sample Debt Authorizations</vt:lpstr>
      <vt:lpstr>Sample Debt Authorizations</vt:lpstr>
      <vt:lpstr>What are GO Bonds?</vt:lpstr>
      <vt:lpstr>What are Revenue Bonds?</vt:lpstr>
      <vt:lpstr>Required Revenue Debt Appropriations</vt:lpstr>
      <vt:lpstr>When Debt is Authorized and Appropriated for Funding a Capital Project</vt:lpstr>
      <vt:lpstr>TPFA Resources for Agencies and Policymakers</vt:lpstr>
      <vt:lpstr>IV. Financing Capital Projects through TPFA</vt:lpstr>
      <vt:lpstr>Texas Public Finance Authority  Issuing Agency – Gov’t Code Ch. 1232</vt:lpstr>
      <vt:lpstr>TPFA Debt Issuance History</vt:lpstr>
      <vt:lpstr>TPFA General Obligation Financing</vt:lpstr>
      <vt:lpstr>TPFA Revenue Financing Programs</vt:lpstr>
      <vt:lpstr>TPFA Lease Revenue Bonds</vt:lpstr>
      <vt:lpstr>TPFA Lease Revenue Bonds</vt:lpstr>
      <vt:lpstr>Lease Agreement  (Revenue Bonds)</vt:lpstr>
      <vt:lpstr>TPFA Lease Revenue Projects</vt:lpstr>
      <vt:lpstr>TPFA Client Agencies</vt:lpstr>
      <vt:lpstr>Texas Public Finance Authority</vt:lpstr>
      <vt:lpstr>IV. Master Lease Purchase Program</vt:lpstr>
      <vt:lpstr>Master Lease Purchase  Program</vt:lpstr>
      <vt:lpstr>Master Lease Purchase Program</vt:lpstr>
      <vt:lpstr>Who May Use MLPP?</vt:lpstr>
      <vt:lpstr>MLPP - What May Be Financed?</vt:lpstr>
      <vt:lpstr>Eligibility</vt:lpstr>
      <vt:lpstr>How to Access MLPP?</vt:lpstr>
      <vt:lpstr>V. Legislative Authorization and Appropriations Process</vt:lpstr>
      <vt:lpstr>Legislative Process</vt:lpstr>
      <vt:lpstr>Legislative Authorization</vt:lpstr>
      <vt:lpstr>Requesting Bond Authority</vt:lpstr>
      <vt:lpstr>Four Components of  Legislative Authorization</vt:lpstr>
      <vt:lpstr>VI. Projects approved for Debt Financing</vt:lpstr>
      <vt:lpstr>TPFA Debt Issuance Process</vt:lpstr>
      <vt:lpstr>Post Legislative Project Approval</vt:lpstr>
      <vt:lpstr>VI. Conclusion</vt:lpstr>
      <vt:lpstr>Key Takeaways</vt:lpstr>
      <vt:lpstr>PowerPoint Presentation</vt:lpstr>
    </vt:vector>
  </TitlesOfParts>
  <Company>Euro Brokers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Peter Shapiro</dc:creator>
  <cp:lastModifiedBy>John Hernandez</cp:lastModifiedBy>
  <cp:revision>39</cp:revision>
  <cp:lastPrinted>2024-04-30T13:05:48Z</cp:lastPrinted>
  <dcterms:created xsi:type="dcterms:W3CDTF">1997-10-31T16:30:12Z</dcterms:created>
  <dcterms:modified xsi:type="dcterms:W3CDTF">2024-04-30T13:15:49Z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0x010100916EA880E68960448C0CBF865DCDFD1D</vt:lpwstr>
  </property>
</Properties>
</file>